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60"/>
  </p:notesMasterIdLst>
  <p:sldIdLst>
    <p:sldId id="282" r:id="rId5"/>
    <p:sldId id="308" r:id="rId6"/>
    <p:sldId id="345" r:id="rId7"/>
    <p:sldId id="378" r:id="rId8"/>
    <p:sldId id="383" r:id="rId9"/>
    <p:sldId id="384" r:id="rId10"/>
    <p:sldId id="385" r:id="rId11"/>
    <p:sldId id="386" r:id="rId12"/>
    <p:sldId id="387" r:id="rId13"/>
    <p:sldId id="388" r:id="rId14"/>
    <p:sldId id="389" r:id="rId15"/>
    <p:sldId id="390" r:id="rId16"/>
    <p:sldId id="391" r:id="rId17"/>
    <p:sldId id="392" r:id="rId18"/>
    <p:sldId id="393" r:id="rId19"/>
    <p:sldId id="394" r:id="rId20"/>
    <p:sldId id="396" r:id="rId21"/>
    <p:sldId id="399" r:id="rId22"/>
    <p:sldId id="398" r:id="rId23"/>
    <p:sldId id="400" r:id="rId24"/>
    <p:sldId id="401" r:id="rId25"/>
    <p:sldId id="402" r:id="rId26"/>
    <p:sldId id="395" r:id="rId27"/>
    <p:sldId id="407" r:id="rId28"/>
    <p:sldId id="403" r:id="rId29"/>
    <p:sldId id="404" r:id="rId30"/>
    <p:sldId id="405" r:id="rId31"/>
    <p:sldId id="408" r:id="rId32"/>
    <p:sldId id="409" r:id="rId33"/>
    <p:sldId id="410" r:id="rId34"/>
    <p:sldId id="433" r:id="rId35"/>
    <p:sldId id="412" r:id="rId36"/>
    <p:sldId id="434" r:id="rId37"/>
    <p:sldId id="413" r:id="rId38"/>
    <p:sldId id="414" r:id="rId39"/>
    <p:sldId id="415" r:id="rId40"/>
    <p:sldId id="416" r:id="rId41"/>
    <p:sldId id="417" r:id="rId42"/>
    <p:sldId id="418" r:id="rId43"/>
    <p:sldId id="419" r:id="rId44"/>
    <p:sldId id="435" r:id="rId45"/>
    <p:sldId id="420" r:id="rId46"/>
    <p:sldId id="421" r:id="rId47"/>
    <p:sldId id="422" r:id="rId48"/>
    <p:sldId id="423" r:id="rId49"/>
    <p:sldId id="424" r:id="rId50"/>
    <p:sldId id="425" r:id="rId51"/>
    <p:sldId id="426" r:id="rId52"/>
    <p:sldId id="427" r:id="rId53"/>
    <p:sldId id="431" r:id="rId54"/>
    <p:sldId id="432" r:id="rId55"/>
    <p:sldId id="406" r:id="rId56"/>
    <p:sldId id="428" r:id="rId57"/>
    <p:sldId id="429" r:id="rId58"/>
    <p:sldId id="381" r:id="rId5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CE7A638-9D50-4CF5-A8CB-B320F4624C46}">
          <p14:sldIdLst>
            <p14:sldId id="282"/>
            <p14:sldId id="308"/>
            <p14:sldId id="345"/>
            <p14:sldId id="378"/>
            <p14:sldId id="383"/>
            <p14:sldId id="384"/>
            <p14:sldId id="385"/>
            <p14:sldId id="386"/>
            <p14:sldId id="387"/>
            <p14:sldId id="388"/>
            <p14:sldId id="389"/>
            <p14:sldId id="390"/>
            <p14:sldId id="391"/>
            <p14:sldId id="392"/>
            <p14:sldId id="393"/>
            <p14:sldId id="394"/>
            <p14:sldId id="396"/>
            <p14:sldId id="399"/>
            <p14:sldId id="398"/>
            <p14:sldId id="400"/>
            <p14:sldId id="401"/>
            <p14:sldId id="402"/>
            <p14:sldId id="395"/>
            <p14:sldId id="407"/>
            <p14:sldId id="403"/>
            <p14:sldId id="404"/>
            <p14:sldId id="405"/>
            <p14:sldId id="408"/>
            <p14:sldId id="409"/>
            <p14:sldId id="410"/>
            <p14:sldId id="433"/>
            <p14:sldId id="412"/>
            <p14:sldId id="434"/>
            <p14:sldId id="413"/>
            <p14:sldId id="414"/>
            <p14:sldId id="415"/>
            <p14:sldId id="416"/>
            <p14:sldId id="417"/>
            <p14:sldId id="418"/>
            <p14:sldId id="419"/>
            <p14:sldId id="435"/>
            <p14:sldId id="420"/>
            <p14:sldId id="421"/>
            <p14:sldId id="422"/>
            <p14:sldId id="423"/>
            <p14:sldId id="424"/>
            <p14:sldId id="425"/>
            <p14:sldId id="426"/>
            <p14:sldId id="427"/>
            <p14:sldId id="431"/>
            <p14:sldId id="432"/>
            <p14:sldId id="406"/>
            <p14:sldId id="428"/>
            <p14:sldId id="429"/>
            <p14:sldId id="38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7954C"/>
    <a:srgbClr val="0F4B0D"/>
    <a:srgbClr val="000000"/>
    <a:srgbClr val="115411"/>
    <a:srgbClr val="196C1C"/>
    <a:srgbClr val="2C782D"/>
    <a:srgbClr val="2F792E"/>
    <a:srgbClr val="1A6332"/>
    <a:srgbClr val="0070C0"/>
    <a:srgbClr val="04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–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27F97BB-C833-4FB7-BDE5-3F7075034690}" styleName="Themed Style 2 –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74501" autoAdjust="0"/>
  </p:normalViewPr>
  <p:slideViewPr>
    <p:cSldViewPr snapToGrid="0" snapToObjects="1" showGuides="1">
      <p:cViewPr varScale="1">
        <p:scale>
          <a:sx n="47" d="100"/>
          <a:sy n="47" d="100"/>
        </p:scale>
        <p:origin x="1416" y="4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5" Type="http://schemas.openxmlformats.org/officeDocument/2006/relationships/slide" Target="slides/slide1.xml"/><Relationship Id="rId61" Type="http://schemas.openxmlformats.org/officeDocument/2006/relationships/presProps" Target="presProp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A70591-2E3C-5F42-A4E1-C0F5A0F4E5DB}" type="datetimeFigureOut">
              <a:rPr lang="en-US" smtClean="0"/>
              <a:t>5/23/2025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3B951A-A665-1949-AEDB-B62DC9BE7F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8460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6A90C5-9F84-E132-76CA-0DA6970EF5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CFBFFE3-6640-9B1F-34B5-4BA77F0F7D3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38B94C4-6A3E-CFCD-289D-42461792D7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https://www.airbnb.com/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CF72AC-B609-F87B-F4A3-1E172C74FC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0169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C2CED8-FFA6-6E63-41D9-012AC50002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AC5393D-82BF-9A0A-817B-B90394FB50C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56C787E-61D5-99B2-69E1-5DA69EAAE7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https://picsum.photos/</a:t>
            </a:r>
            <a:br>
              <a:rPr lang="en-US" dirty="0"/>
            </a:br>
            <a:br>
              <a:rPr lang="en-US" dirty="0"/>
            </a:br>
            <a:r>
              <a:rPr lang="en-US" dirty="0"/>
              <a:t>https://codesandbox.io/p/sandbox/favorite-food-tlc8vw</a:t>
            </a:r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FEC79E-7E53-00D8-7342-F1E4AD6E262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1322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BD4C76-D1AB-5953-26D3-7DC51C886D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212EB87-2FB9-C4E1-5A48-AAA5A5D1B03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86CEACA-E645-F8C8-2B33-5634F1DF6B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https://github.com/airbnb/javascript/tree/master/react</a:t>
            </a:r>
            <a:r>
              <a:rPr lang="en-US" dirty="0"/>
              <a:t> – </a:t>
            </a:r>
            <a:r>
              <a:rPr lang="en-US" dirty="0" err="1"/>
              <a:t>dokumentacija</a:t>
            </a:r>
            <a:r>
              <a:rPr lang="en-US" dirty="0"/>
              <a:t>, </a:t>
            </a:r>
            <a:r>
              <a:rPr lang="en-US" dirty="0" err="1"/>
              <a:t>jako</a:t>
            </a:r>
            <a:r>
              <a:rPr lang="en-US" dirty="0"/>
              <a:t> </a:t>
            </a:r>
            <a:r>
              <a:rPr lang="en-US" dirty="0" err="1"/>
              <a:t>vazno</a:t>
            </a:r>
            <a:r>
              <a:rPr lang="en-US" dirty="0"/>
              <a:t>!!</a:t>
            </a:r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0960BD-5707-657A-1CD9-A8647809967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4990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DDDB71-9475-DAA2-E940-70C3D3DB3F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009A768-CF5C-D0D0-659E-8464BBC2B8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B1816C6-7FB9-C5E2-16C4-3CB46DC83E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https://picsum.photos/</a:t>
            </a:r>
            <a:br>
              <a:rPr lang="en-US" dirty="0"/>
            </a:br>
            <a:br>
              <a:rPr lang="en-US" dirty="0"/>
            </a:br>
            <a:r>
              <a:rPr lang="en-US" dirty="0"/>
              <a:t>https://codesandbox.io/p/sandbox/favorite-food-tlc8vw</a:t>
            </a:r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35AC9A-08D1-33BE-42B1-5F45D995FD5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973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15665F-592E-CBFB-8314-2DE2255FB0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4BB6C87-1CAE-55CC-82E5-77C8E10AF9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1C6BB1F-A8AD-17F9-BC48-9F76CE9873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https://github.com/airbnb/javascript/tree/master/react</a:t>
            </a:r>
            <a:r>
              <a:rPr lang="en-US" dirty="0"/>
              <a:t> – </a:t>
            </a:r>
            <a:r>
              <a:rPr lang="en-US" dirty="0" err="1"/>
              <a:t>dokumentacija</a:t>
            </a:r>
            <a:r>
              <a:rPr lang="en-US" dirty="0"/>
              <a:t>, </a:t>
            </a:r>
            <a:r>
              <a:rPr lang="en-US" dirty="0" err="1"/>
              <a:t>jako</a:t>
            </a:r>
            <a:r>
              <a:rPr lang="en-US" dirty="0"/>
              <a:t> </a:t>
            </a:r>
            <a:r>
              <a:rPr lang="en-US" dirty="0" err="1"/>
              <a:t>vazno</a:t>
            </a:r>
            <a:r>
              <a:rPr lang="en-US" dirty="0"/>
              <a:t>!!</a:t>
            </a:r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056A95-794D-F1EA-6020-7BDC799E5A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9696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86105F-5796-8549-3315-65F41389D8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CBD2460-7BBD-EFAC-3E5E-1160149B5FB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C6A0ECC-6343-B316-8447-3B2DCB2587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https://github.com/airbnb/javascript/tree/master/react</a:t>
            </a:r>
            <a:r>
              <a:rPr lang="en-US" dirty="0"/>
              <a:t> – </a:t>
            </a:r>
            <a:r>
              <a:rPr lang="en-US" dirty="0" err="1"/>
              <a:t>dokumentacija</a:t>
            </a:r>
            <a:r>
              <a:rPr lang="en-US" dirty="0"/>
              <a:t>, </a:t>
            </a:r>
            <a:r>
              <a:rPr lang="en-US" dirty="0" err="1"/>
              <a:t>jako</a:t>
            </a:r>
            <a:r>
              <a:rPr lang="en-US" dirty="0"/>
              <a:t> </a:t>
            </a:r>
            <a:r>
              <a:rPr lang="en-US" dirty="0" err="1"/>
              <a:t>vazno</a:t>
            </a:r>
            <a:r>
              <a:rPr lang="en-US" dirty="0"/>
              <a:t>!!</a:t>
            </a:r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1DF4DD-8952-951D-0E48-279012EEC74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78818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89C086-13A0-C074-B496-A93EFFD2C3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E86C045-44DA-8CC7-D75E-24413124EE2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2AB1DBB-133F-65D7-FC42-692E4990A6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https://picsum.photos/</a:t>
            </a:r>
            <a:br>
              <a:rPr lang="en-US" dirty="0"/>
            </a:br>
            <a:br>
              <a:rPr lang="en-US" dirty="0"/>
            </a:br>
            <a:r>
              <a:rPr lang="en-US" dirty="0"/>
              <a:t>https://codesandbox.io/p/sandbox/favorite-food-tlc8vw</a:t>
            </a:r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E1F66F-E10C-BF25-261C-793FF399699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7724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6E9198-AE2B-D8C6-C353-19393988A2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0529D5F-4642-D4E0-8A25-99A07EDD5B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B3FA721-4484-C188-5011-0ACAD96F07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https://codesandbox.io/p/sandbox/react-props-xz4cdt</a:t>
            </a:r>
            <a:r>
              <a:rPr lang="en-US" dirty="0"/>
              <a:t> – fork and practice</a:t>
            </a:r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C99D30-7557-4050-A5FE-6462DE49E99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5430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BE9352-6D76-40A2-5C41-98060ACB0B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425A715-5323-65DC-6D28-AA9D0FBC88F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6429059-FE35-92EA-7267-7236FED6EF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https://codesandbox.io/p/sandbox/react-props-xz4cdt</a:t>
            </a:r>
            <a:r>
              <a:rPr lang="en-US" dirty="0"/>
              <a:t> – fork and practice</a:t>
            </a:r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DD4E2D-283D-3E3D-7EDC-16C2D9AAB1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9442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2C96BB-1A67-D3E7-D185-31787F0E5D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7420BFB-19BF-28E1-D06E-DA930F13B8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EB5A8CA-6D85-D717-D361-99197099F3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https://codesandbox.io/p/sandbox/react-props-xz4cdt</a:t>
            </a:r>
            <a:r>
              <a:rPr lang="en-US" dirty="0"/>
              <a:t> </a:t>
            </a:r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BBCB04-310D-3B94-752B-01F4ABC1C6B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95839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F02FFB-5359-9CE0-7193-7058CCD12F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B4601CF-EAAD-2D22-C770-752EF080E5A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DEA31CC-C448-4A80-1904-5279523705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https://codesandbox.io/p/sandbox/react-props-xz4cdt</a:t>
            </a:r>
            <a:r>
              <a:rPr lang="en-US" dirty="0"/>
              <a:t> – fork and practice</a:t>
            </a:r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386F73-BEAA-B098-8820-0F0B68800C1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7163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6635EA-9235-F233-73EC-CD48FA19FB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E486BFA-36B4-38D0-8601-28DA59F689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C535205-60DD-4F0E-8717-1EE73641D0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https://codesandbox.io/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CB8011-23F7-EF2E-95A6-BECDE84282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9219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2871E8-2422-1B9C-891B-685661717C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597B365-EF25-130A-2987-18AB472F609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AAF45E7-21AC-56B3-D153-811ECAD55E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https://chromewebstore.google.com/detail/react-developer-tools/fmkadmapgofadopljbjfkapdkoienihi?hl=en&amp;pli=1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407AA2-2C98-B3CD-F56C-35BD800DC9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1269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55EFF6-B171-831A-73FC-8A9FE128D4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6F6E320-BD45-6538-CF96-4E709CFB66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ECF24E3-34E6-13A3-9BB2-3833661EA9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https://w00gz.csb.app/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D2A6DE-D8F3-655F-E6AD-E4C55765F90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34495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9E9F49-9561-A8FD-4EED-4F895DD962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796D6F4-F5CF-2B9F-113E-20D9A9588C9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241AF0B-79F9-9A58-8CC0-60C59E7B1A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https://docs.google.com/document/d/1TrILxSJhYKtB0-27JvE9_gCZ5uc_g2ZiCwqHR66E1cM/edit?usp=sharing</a:t>
            </a:r>
            <a:r>
              <a:rPr lang="en-US" dirty="0"/>
              <a:t> – doc </a:t>
            </a:r>
            <a:r>
              <a:rPr lang="en-US" dirty="0" err="1"/>
              <a:t>kako</a:t>
            </a:r>
            <a:r>
              <a:rPr lang="en-US" dirty="0"/>
              <a:t> </a:t>
            </a:r>
            <a:r>
              <a:rPr lang="en-US" dirty="0" err="1"/>
              <a:t>setupovati</a:t>
            </a:r>
            <a:r>
              <a:rPr lang="en-US" dirty="0"/>
              <a:t> react </a:t>
            </a:r>
            <a:r>
              <a:rPr lang="en-US" dirty="0" err="1"/>
              <a:t>aplikaciju</a:t>
            </a:r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A37696-0C3D-7CA2-1930-58BEEC371D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55356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9FACD9-7EFB-376C-952D-AE29C3687C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AD0828E-EF95-6DF3-B4DC-D43FD2CA83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BB79F10-E83C-0841-3F8F-F3193DF9FE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https://docs.google.com/document/d/1TrILxSJhYKtB0-27JvE9_gCZ5uc_g2ZiCwqHR66E1cM/edit?usp=sharing</a:t>
            </a:r>
            <a:r>
              <a:rPr lang="en-US" dirty="0"/>
              <a:t> – doc </a:t>
            </a:r>
            <a:r>
              <a:rPr lang="en-US" dirty="0" err="1"/>
              <a:t>kako</a:t>
            </a:r>
            <a:r>
              <a:rPr lang="en-US" dirty="0"/>
              <a:t> </a:t>
            </a:r>
            <a:r>
              <a:rPr lang="en-US" dirty="0" err="1"/>
              <a:t>setupovati</a:t>
            </a:r>
            <a:r>
              <a:rPr lang="en-US" dirty="0"/>
              <a:t> react </a:t>
            </a:r>
            <a:r>
              <a:rPr lang="en-US" dirty="0" err="1"/>
              <a:t>aplikaciju</a:t>
            </a:r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A07C9D-54C8-ACA7-6E6E-D5A49B6BA03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08545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9C4B8E-EAE5-4D70-9170-F7D4F5102F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2AEA73F-66EB-EA4A-4809-F3CBDD22B96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1854D42-CDF9-ACDD-0069-A019BBCC27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https://docs.google.com/document/d/1TrILxSJhYKtB0-27JvE9_gCZ5uc_g2ZiCwqHR66E1cM/edit?usp=sharing</a:t>
            </a:r>
            <a:r>
              <a:rPr lang="en-US" dirty="0"/>
              <a:t> – doc </a:t>
            </a:r>
            <a:r>
              <a:rPr lang="en-US" dirty="0" err="1"/>
              <a:t>kako</a:t>
            </a:r>
            <a:r>
              <a:rPr lang="en-US" dirty="0"/>
              <a:t> </a:t>
            </a:r>
            <a:r>
              <a:rPr lang="en-US" dirty="0" err="1"/>
              <a:t>setupovati</a:t>
            </a:r>
            <a:r>
              <a:rPr lang="en-US" dirty="0"/>
              <a:t> react </a:t>
            </a:r>
            <a:r>
              <a:rPr lang="en-US" dirty="0" err="1"/>
              <a:t>aplikaciju</a:t>
            </a:r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F82758-F364-5902-7B79-AAEE1B2C115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315573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2AEF0B-B7D7-62A1-9569-182F99B36F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59AC4E2-C7EE-FDB0-6462-DCDA78D2271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B872709-86AA-926E-2D56-407BC24362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https://w00gz.csb.app/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7B36DF-FA03-77CA-CDFE-765A02E7222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25313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0062DB-62DD-F7FA-66C8-DD05E3C91C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71A1C9-F810-E406-2B0E-094B0A593C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620F1AE-1FA1-2FD1-16B1-62FBEDDD53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https://codesandbox.io/p/sandbox/zd2wly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25B1BF-F199-DE46-C347-F0007BB857D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50860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CBF1D3-B17E-49B3-6820-273E86E5FF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BC3BD40-4DEB-D2CB-0788-2DB75CA46D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2C7004-2471-9230-8D3C-8FC8EAB736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https://docs.google.com/document/d/1TrILxSJhYKtB0-27JvE9_gCZ5uc_g2ZiCwqHR66E1cM/edit?usp=sharing</a:t>
            </a:r>
            <a:r>
              <a:rPr lang="en-US" dirty="0"/>
              <a:t> – doc </a:t>
            </a:r>
            <a:r>
              <a:rPr lang="en-US" dirty="0" err="1"/>
              <a:t>kako</a:t>
            </a:r>
            <a:r>
              <a:rPr lang="en-US" dirty="0"/>
              <a:t> </a:t>
            </a:r>
            <a:r>
              <a:rPr lang="en-US" dirty="0" err="1"/>
              <a:t>setupovati</a:t>
            </a:r>
            <a:r>
              <a:rPr lang="en-US" dirty="0"/>
              <a:t> react </a:t>
            </a:r>
            <a:r>
              <a:rPr lang="en-US" dirty="0" err="1"/>
              <a:t>aplikaciju</a:t>
            </a:r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A7D8D5-51A8-0C4B-EE3D-26B900DB870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76238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BAC1EF-0A7A-CADA-5A1B-4619DA2FDD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6801680-B54E-118D-4B84-04E09FE0A9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23B4AB8-40D4-F92E-4896-51DACD64CA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https://w00gz.csb.app/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C69372-2636-E929-799D-C3832BB0DBD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0883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574C12-2BEA-A8BF-76A1-BB255B1D3E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3EBB89F-AE32-5B35-A291-7B3E4902205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EF93BF5-00BC-0CB8-A276-8C198A236B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hr-HR" dirty="0"/>
              <a:t>https://en.wikipedia.org/wiki/Single-responsibility_principle</a:t>
            </a:r>
            <a:endParaRPr lang="en-US" dirty="0"/>
          </a:p>
          <a:p>
            <a:endParaRPr lang="en-US" dirty="0"/>
          </a:p>
          <a:p>
            <a:r>
              <a:rPr lang="hr-HR" dirty="0"/>
              <a:t>https://developer.mozilla.org/en-US/docs/Web/JavaScript/Reference/Operators/Conditional_operator</a:t>
            </a:r>
            <a:endParaRPr lang="en-US" dirty="0"/>
          </a:p>
          <a:p>
            <a:endParaRPr lang="en-US" dirty="0"/>
          </a:p>
          <a:p>
            <a:r>
              <a:rPr lang="hr-HR" dirty="0"/>
              <a:t>https://legacy.reactjs.org/docs/conditional-rendering.html#inline-if-with-logical--operator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426DD7-53BE-00B2-B538-03CDD0D6C7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3323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32F5CD-A2DA-DD60-9A45-CC97E0363F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74C1F54-F75E-E6EF-02BB-6B7640CF52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4EDBDA2-31AB-B8AC-5E4B-BFEBC5570D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2A1C05-6BC9-2947-A3F1-2736F5A627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50778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DE2DFB-D4A2-8C14-8F36-08F292CA5A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8ACBBCC-FD46-4D0D-4004-B87B425FC8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5F38719-6B3C-6817-D66F-36A21A6E2C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hr-HR" dirty="0"/>
              <a:t>https://en.wikipedia.org/wiki/Single-responsibility_principle</a:t>
            </a:r>
            <a:endParaRPr lang="en-US" dirty="0"/>
          </a:p>
          <a:p>
            <a:endParaRPr lang="en-US" dirty="0"/>
          </a:p>
          <a:p>
            <a:r>
              <a:rPr lang="hr-HR" dirty="0"/>
              <a:t>https://developer.mozilla.org/en-US/docs/Web/JavaScript/Reference/Operators/Conditional_operator</a:t>
            </a:r>
            <a:endParaRPr lang="en-US" dirty="0"/>
          </a:p>
          <a:p>
            <a:endParaRPr lang="en-US" dirty="0"/>
          </a:p>
          <a:p>
            <a:r>
              <a:rPr lang="hr-HR" dirty="0"/>
              <a:t>https://legacy.reactjs.org/docs/conditional-rendering.html#inline-if-with-logical--operator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A6C529-1377-AE2E-1E96-FA769E13038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88109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036809-6D1F-4571-A6E0-DF5BAFC637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0BB3B0C-5757-2EE8-F3CB-A33E8162263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F5827C8-D0B1-0FF5-BE29-4980075AFD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https://w00gz.csb.app/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6E6F6D-7413-1F22-65E0-09F4F28A830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61905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C5ABA9-C4DC-C800-8760-AB7AA5DB4D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3A8EDDA-E91C-A930-C0A1-C20BE028D7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77F02DF-4308-D9BE-9F10-25832B8736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https://w00gz.csb.app/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481A39-39A7-E925-82BE-FBE1A3E7EB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93557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B17414-0741-5E4D-BB79-17E7EC6CBD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6263E26-C9A9-B357-161F-2E6706A0BEE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B13D9F9-5795-4862-B793-325045F2D2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hr-HR" dirty="0"/>
              <a:t>https://en.wikipedia.org/wiki/Single-responsibility_principle</a:t>
            </a:r>
            <a:endParaRPr lang="en-US" dirty="0"/>
          </a:p>
          <a:p>
            <a:endParaRPr lang="en-US" dirty="0"/>
          </a:p>
          <a:p>
            <a:r>
              <a:rPr lang="hr-HR" dirty="0"/>
              <a:t>https://developer.mozilla.org/en-US/docs/Web/JavaScript/Reference/Operators/Conditional_operator</a:t>
            </a:r>
            <a:endParaRPr lang="en-US" dirty="0"/>
          </a:p>
          <a:p>
            <a:endParaRPr lang="en-US" dirty="0"/>
          </a:p>
          <a:p>
            <a:r>
              <a:rPr lang="hr-HR" dirty="0"/>
              <a:t>https://legacy.reactjs.org/docs/conditional-rendering.html#inline-if-with-logical--operator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8436AB-E319-0503-765B-A997F40D57C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7518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8457E5-573D-DEDF-3490-749527EF0E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A6D1186-2EA5-A4ED-71F3-658B0972F4F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6B97282-F164-5703-4646-A1447DEE43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hr-HR" dirty="0"/>
              <a:t>https://en.wikipedia.org/wiki/Single-responsibility_principle</a:t>
            </a:r>
            <a:endParaRPr lang="en-US" dirty="0"/>
          </a:p>
          <a:p>
            <a:endParaRPr lang="en-US" dirty="0"/>
          </a:p>
          <a:p>
            <a:r>
              <a:rPr lang="hr-HR" dirty="0"/>
              <a:t>https://developer.mozilla.org/en-US/docs/Web/JavaScript/Reference/Operators/Conditional_operator</a:t>
            </a:r>
            <a:endParaRPr lang="en-US" dirty="0"/>
          </a:p>
          <a:p>
            <a:endParaRPr lang="en-US" dirty="0"/>
          </a:p>
          <a:p>
            <a:r>
              <a:rPr lang="hr-HR" dirty="0"/>
              <a:t>https://legacy.reactjs.org/docs/conditional-rendering.html#inline-if-with-logical--operator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7D086C-AAD6-2834-BF53-343F92A48A8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30565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7ADF0B-C092-61E2-D0F1-4386C9DEA8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440CCFF-9C05-F1FA-9F07-1627B7452EF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2E36B46-3A41-BB75-1608-1BE8F6122A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https://w00gz.csb.app/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343023-D5A1-B1F3-B149-7E126AC728C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37502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3A3EF1-5A4C-B7F8-B6E1-B11D605063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FBFDA0D-309F-7B1A-46FA-371FAAC413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B14B27D-AD94-6391-F049-BAC9CCCFAC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hr-HR" dirty="0"/>
              <a:t>https://en.wikipedia.org/wiki/Single-responsibility_principle</a:t>
            </a:r>
            <a:endParaRPr lang="en-US" dirty="0"/>
          </a:p>
          <a:p>
            <a:endParaRPr lang="en-US" dirty="0"/>
          </a:p>
          <a:p>
            <a:r>
              <a:rPr lang="hr-HR" dirty="0"/>
              <a:t>https://developer.mozilla.org/en-US/docs/Web/JavaScript/Reference/Operators/Conditional_operator</a:t>
            </a:r>
            <a:endParaRPr lang="en-US" dirty="0"/>
          </a:p>
          <a:p>
            <a:endParaRPr lang="en-US" dirty="0"/>
          </a:p>
          <a:p>
            <a:r>
              <a:rPr lang="hr-HR" dirty="0"/>
              <a:t>https://legacy.reactjs.org/docs/conditional-rendering.html#inline-if-with-logical--operator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17872E-9EF0-730B-A376-77875A478AB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86554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FE0C78-C7B1-BFE7-1012-EFF40A5218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1C8832D-CF60-925C-C2EB-AEB975E915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E0C16B0-DC06-C314-9867-5A5F696E4D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https://developer.mozilla.org/en-US/docs/Web/JavaScript/Reference/Operators/Destructuring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7D196A-5819-4A51-519B-A087279BAEC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62844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E80BB4-7FE1-7F24-FF3E-E4D08F4BBB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C1DA944-F05C-81B4-2927-3B731B5EFAC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73BB341-6B56-D1FC-A8E5-1DE62AAB50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hr-HR" dirty="0"/>
              <a:t>https://en.wikipedia.org/wiki/Single-responsibility_principle</a:t>
            </a:r>
            <a:endParaRPr lang="en-US" dirty="0"/>
          </a:p>
          <a:p>
            <a:endParaRPr lang="en-US" dirty="0"/>
          </a:p>
          <a:p>
            <a:r>
              <a:rPr lang="hr-HR" dirty="0"/>
              <a:t>https://developer.mozilla.org/en-US/docs/Web/JavaScript/Reference/Operators/Conditional_operator</a:t>
            </a:r>
            <a:endParaRPr lang="en-US" dirty="0"/>
          </a:p>
          <a:p>
            <a:endParaRPr lang="en-US" dirty="0"/>
          </a:p>
          <a:p>
            <a:r>
              <a:rPr lang="hr-HR" dirty="0"/>
              <a:t>https://legacy.reactjs.org/docs/conditional-rendering.html#inline-if-with-logical--operator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0F7AE5-9850-5D4E-9AFF-90DEBEEA184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58262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F4905D-29EC-A623-97CE-37BFD4B3C8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E71057D-C2A9-FA71-943F-67B3FCEFDED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0F13D17-515B-E966-C8A1-F766EAE962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https://www.w3schools.com/tags/ref_eventattributes.asp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5BC654-724C-E71D-DE4F-3E99818B373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1701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BDEED4-C7AC-A7F6-1C36-B618661746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E7BC740-18B2-5A1B-4897-EBE3B55B8B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598ADE3-73F8-8E92-3310-49CF0B600A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https://codesandbox.io/</a:t>
            </a:r>
            <a:endParaRPr lang="en-US" dirty="0"/>
          </a:p>
          <a:p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Ako </a:t>
            </a:r>
            <a:r>
              <a:rPr lang="en-US" dirty="0" err="1"/>
              <a:t>vec</a:t>
            </a:r>
            <a:r>
              <a:rPr lang="en-US" dirty="0"/>
              <a:t> </a:t>
            </a:r>
            <a:r>
              <a:rPr lang="en-US" dirty="0" err="1"/>
              <a:t>nemate</a:t>
            </a:r>
            <a:r>
              <a:rPr lang="en-US" dirty="0"/>
              <a:t> </a:t>
            </a:r>
            <a:r>
              <a:rPr lang="en-US" dirty="0" err="1"/>
              <a:t>kreirajte</a:t>
            </a:r>
            <a:r>
              <a:rPr lang="en-US" dirty="0"/>
              <a:t> git hub </a:t>
            </a:r>
            <a:r>
              <a:rPr lang="en-US" dirty="0" err="1"/>
              <a:t>accont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Kreirajte</a:t>
            </a:r>
            <a:r>
              <a:rPr lang="en-US" dirty="0"/>
              <a:t> sandbox account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hr-HR" dirty="0"/>
              <a:t>https://codesandbox.io/p/sandbox/react-vjezba-vc7npj</a:t>
            </a:r>
            <a:r>
              <a:rPr lang="en-US" dirty="0"/>
              <a:t>- </a:t>
            </a:r>
            <a:r>
              <a:rPr lang="en-US" dirty="0" err="1"/>
              <a:t>nasa</a:t>
            </a:r>
            <a:r>
              <a:rPr lang="en-US" dirty="0"/>
              <a:t> </a:t>
            </a:r>
            <a:r>
              <a:rPr lang="en-US" dirty="0" err="1"/>
              <a:t>vjezbaonica</a:t>
            </a: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Ref:	</a:t>
            </a:r>
          </a:p>
          <a:p>
            <a:pPr marL="171450" indent="-171450">
              <a:buFontTx/>
              <a:buChar char="-"/>
            </a:pPr>
            <a:r>
              <a:rPr lang="hr-HR" dirty="0"/>
              <a:t>https://www.w3schools.com/react/react_jsx.asp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66CCD8-545E-B6AA-9481-80CFEDDC30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69587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01E5AB-92C6-6163-B0C7-913A60EDF4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18A5BC-0846-B0D0-5148-8F4532485F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43DB75F-539F-2269-ADEC-870FA21A94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https://www.w3schools.com/tags/ref_eventattributes.asp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72DDBC-13E2-0315-C136-3AA13E3CF2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72922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0AABD7-3415-B956-F0A5-3F72F7671F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FE94E51-4F43-5196-5E65-0A1884234C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ED752D2-BE3B-853B-5E91-9A31F5F0EB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Forkajte</a:t>
            </a:r>
            <a:r>
              <a:rPr lang="en-US" dirty="0"/>
              <a:t> - https://codesandbox.io/p/sandbox/4f6yfl</a:t>
            </a:r>
          </a:p>
          <a:p>
            <a:endParaRPr lang="en-US" dirty="0"/>
          </a:p>
          <a:p>
            <a:r>
              <a:rPr lang="en-US" dirty="0"/>
              <a:t>https://legacy.reactjs.org/docs/forms.html#controlled-components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5772EB-5C24-3949-7176-4DC97C93076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48882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403CC6-26C6-525A-3920-E6F9B2A502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A7A73A-CB45-ED0B-09CA-75D0506437C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07B33B9-D2EF-7DC3-2D5B-30046EF0F6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r-HR" b="0" dirty="0">
                <a:solidFill>
                  <a:srgbClr val="A39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hr-HR" b="0" dirty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hr-HR" b="0" dirty="0">
                <a:solidFill>
                  <a:srgbClr val="EBEBEB"/>
                </a:solidFill>
                <a:effectLst/>
                <a:latin typeface="Consolas" panose="020B0609020204030204" pitchFamily="49" charset="0"/>
              </a:rPr>
              <a:t>password</a:t>
            </a:r>
            <a:r>
              <a:rPr lang="hr-HR" b="0" dirty="0">
                <a:solidFill>
                  <a:srgbClr val="86897A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hr-HR" b="0" dirty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r-HR" b="0" dirty="0">
                <a:solidFill>
                  <a:srgbClr val="CDF861"/>
                </a:solidFill>
                <a:effectLst/>
                <a:latin typeface="Consolas" panose="020B0609020204030204" pitchFamily="49" charset="0"/>
              </a:rPr>
              <a:t>setPassword</a:t>
            </a:r>
            <a:r>
              <a:rPr lang="hr-HR" b="0" dirty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hr-HR" b="0" dirty="0">
                <a:solidFill>
                  <a:srgbClr val="B3E8B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r-HR" b="0" dirty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r-HR" b="0" dirty="0">
                <a:solidFill>
                  <a:srgbClr val="CDF861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hr-HR" b="0" dirty="0">
                <a:solidFill>
                  <a:srgbClr val="86897A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hr-HR" b="0" dirty="0">
                <a:solidFill>
                  <a:srgbClr val="B3E8B4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hr-HR" b="0" dirty="0">
                <a:solidFill>
                  <a:srgbClr val="86897A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hr-HR" b="0" dirty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hr-HR" dirty="0"/>
              <a:t> const handlePasswordChange = (event) =&gt; setPassword(event.target.value); </a:t>
            </a:r>
            <a:br>
              <a:rPr lang="en-US" dirty="0"/>
            </a:br>
            <a:r>
              <a:rPr lang="hr-HR" dirty="0"/>
              <a:t>&lt;input</a:t>
            </a:r>
          </a:p>
          <a:p>
            <a:r>
              <a:rPr lang="hr-HR" dirty="0"/>
              <a:t>          type="password"</a:t>
            </a:r>
          </a:p>
          <a:p>
            <a:r>
              <a:rPr lang="hr-HR" dirty="0"/>
              <a:t>          placeholder="Unesite vašu lozinku"</a:t>
            </a:r>
          </a:p>
          <a:p>
            <a:r>
              <a:rPr lang="hr-HR" dirty="0"/>
              <a:t>          value={password}</a:t>
            </a:r>
          </a:p>
          <a:p>
            <a:r>
              <a:rPr lang="hr-HR" dirty="0"/>
              <a:t>          onChange={handlePasswordChange}</a:t>
            </a:r>
          </a:p>
          <a:p>
            <a:r>
              <a:rPr lang="hr-HR" dirty="0"/>
              <a:t>        /&gt;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AA9799-4F92-3A48-F5FA-B769E42E03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57060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A90B85-EEB8-0F76-B1B9-F40A63D772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C58C460-5F72-96B6-5ADE-65972733D8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D24DAF-CA4A-DA27-EA1A-EE2EB48FFE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https://legacy.reactjs.org/docs/hooks-intro.html</a:t>
            </a:r>
          </a:p>
          <a:p>
            <a:endParaRPr lang="en-US" dirty="0"/>
          </a:p>
          <a:p>
            <a:r>
              <a:rPr lang="en-US" dirty="0"/>
              <a:t>https://legacy.reactjs.org/docs/hooks-faq.html#should-i-use-hooks-classes-or-a-mix-of-both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1F844B-AD42-FE20-0EC4-0600F204967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68442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4D1EE2-F44C-97F2-B3BB-8CBE69C66D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264600F-47B2-8218-CFD1-D8F1DA0617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ACC28C0-DCCD-9229-81F5-F20C96B0E2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https://legacy.reactjs.org/docs/hooks-intro.html</a:t>
            </a:r>
          </a:p>
          <a:p>
            <a:endParaRPr lang="en-US" dirty="0"/>
          </a:p>
          <a:p>
            <a:r>
              <a:rPr lang="en-US" dirty="0"/>
              <a:t>https://legacy.reactjs.org/docs/hooks-faq.html#should-i-use-hooks-classes-or-a-mix-of-both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6047E7-7773-82DD-F6F7-E950B4D5D53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41259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D8C55F-9A22-FDBF-16B9-E84C4F4502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927D4F4-571D-0FE0-A803-27D16340A0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1E76AFE-D7B3-91D1-8124-8D0842B59D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r-HR" b="0" dirty="0">
                <a:solidFill>
                  <a:srgbClr val="A39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hr-HR" b="0" dirty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hr-HR" b="0" dirty="0">
                <a:solidFill>
                  <a:srgbClr val="EBEBEB"/>
                </a:solidFill>
                <a:effectLst/>
                <a:latin typeface="Consolas" panose="020B0609020204030204" pitchFamily="49" charset="0"/>
              </a:rPr>
              <a:t>password</a:t>
            </a:r>
            <a:r>
              <a:rPr lang="hr-HR" b="0" dirty="0">
                <a:solidFill>
                  <a:srgbClr val="86897A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hr-HR" b="0" dirty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r-HR" b="0" dirty="0">
                <a:solidFill>
                  <a:srgbClr val="CDF861"/>
                </a:solidFill>
                <a:effectLst/>
                <a:latin typeface="Consolas" panose="020B0609020204030204" pitchFamily="49" charset="0"/>
              </a:rPr>
              <a:t>setPassword</a:t>
            </a:r>
            <a:r>
              <a:rPr lang="hr-HR" b="0" dirty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hr-HR" b="0" dirty="0">
                <a:solidFill>
                  <a:srgbClr val="B3E8B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r-HR" b="0" dirty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r-HR" b="0" dirty="0">
                <a:solidFill>
                  <a:srgbClr val="CDF861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hr-HR" b="0" dirty="0">
                <a:solidFill>
                  <a:srgbClr val="86897A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hr-HR" b="0" dirty="0">
                <a:solidFill>
                  <a:srgbClr val="B3E8B4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hr-HR" b="0" dirty="0">
                <a:solidFill>
                  <a:srgbClr val="86897A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hr-HR" b="0" dirty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hr-HR" dirty="0"/>
              <a:t> const handlePasswordChange = (event) =&gt; setPassword(event.target.value); </a:t>
            </a:r>
            <a:br>
              <a:rPr lang="en-US" dirty="0"/>
            </a:br>
            <a:r>
              <a:rPr lang="hr-HR" dirty="0"/>
              <a:t>&lt;input</a:t>
            </a:r>
          </a:p>
          <a:p>
            <a:r>
              <a:rPr lang="hr-HR" dirty="0"/>
              <a:t>          type="password"</a:t>
            </a:r>
          </a:p>
          <a:p>
            <a:r>
              <a:rPr lang="hr-HR" dirty="0"/>
              <a:t>          placeholder="Unesite vašu lozinku"</a:t>
            </a:r>
          </a:p>
          <a:p>
            <a:r>
              <a:rPr lang="hr-HR" dirty="0"/>
              <a:t>          value={password}</a:t>
            </a:r>
          </a:p>
          <a:p>
            <a:r>
              <a:rPr lang="hr-HR" dirty="0"/>
              <a:t>          onChange={handlePasswordChange}</a:t>
            </a:r>
          </a:p>
          <a:p>
            <a:r>
              <a:rPr lang="hr-HR" dirty="0"/>
              <a:t>        /&gt;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4804D5-1989-9B0A-B3DF-3704330BFDD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16688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CC2F7E-9F1B-C2E9-8020-590D54310F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47CE7A4-8DB9-C2D8-9A36-AE9BD7A716C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F3B16D3-FF4B-5C08-7E54-60C1131509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https://legacy.reactjs.org/docs/hooks-intro.html</a:t>
            </a:r>
          </a:p>
          <a:p>
            <a:endParaRPr lang="en-US" dirty="0"/>
          </a:p>
          <a:p>
            <a:r>
              <a:rPr lang="en-US" dirty="0"/>
              <a:t>https://legacy.reactjs.org/docs/hooks-faq.html#should-i-use-hooks-classes-or-a-mix-of-both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56D696-B1F0-0DBA-BAB5-D32FBBAC000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01872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E3BD79-5E0A-2E93-12EE-4E13A88CC9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0549F6A-280E-7873-F14E-E11C57E861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9BC3A59-B5DA-D884-0D6C-F4583A125B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https://developer.mozilla.org/en-US/docs/Web/JavaScript/Reference/Operators/Spread_syntax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3473BC-27B4-2D64-03E5-FBCC508A097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99185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A9CCDD-07BE-C66C-D270-ED3A1CD7F6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442A759-0C8E-5D06-F19A-37D261D8EDE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6CAD20D-AE87-7E43-45E3-699EC3E74F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https://developer.mozilla.org/en-US/docs/Web/JavaScript/Reference/Operators/Spread_syntax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202171-46C5-573D-B3D3-C39A71D4132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85999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84345D-8857-4D9F-69A4-CF8C19F874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D311B5B-539D-6D9D-5B0E-83E178686BE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7E85A3F-3901-41CF-86BC-AD96CCE681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https://codesandbox.io/p/sandbox/9vtsjj</a:t>
            </a:r>
            <a:r>
              <a:rPr lang="en-US" dirty="0"/>
              <a:t>– React router sandbox</a:t>
            </a:r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82B3FA-446B-83F5-C254-5FC275A0AA3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4043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9BDF27-60CB-7C80-A5D8-8C5C36A544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57DB293-FA71-9144-2273-B5B5D5A960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B70DE07-FB4F-C90E-88FC-3AD9F1EAF0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https://www.youtube.com/watch?v=WVyCrI1cHi8&amp;list=PL-xu4i_QDSxcoDNeh8rx5-pHCCTOg0XsI</a:t>
            </a:r>
            <a:r>
              <a:rPr lang="en-US" dirty="0"/>
              <a:t> – </a:t>
            </a:r>
            <a:r>
              <a:rPr lang="en-US" dirty="0" err="1"/>
              <a:t>pogdledajte</a:t>
            </a:r>
            <a:r>
              <a:rPr lang="en-US" dirty="0"/>
              <a:t> video za </a:t>
            </a:r>
            <a:r>
              <a:rPr lang="en-US" dirty="0" err="1"/>
              <a:t>izjave</a:t>
            </a:r>
            <a:r>
              <a:rPr lang="en-US" dirty="0"/>
              <a:t> I </a:t>
            </a:r>
            <a:r>
              <a:rPr lang="en-US" dirty="0" err="1"/>
              <a:t>izraze</a:t>
            </a:r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718184-21EC-204D-1124-796E8EEA653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88271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7BB692-F6E2-484E-D5A4-FC4410CA3B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0C0D5C2-59A4-BFE0-15C6-4B444B9F13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52C8A3-59C3-679A-7F16-C6BD1D82F4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https://w00gz.csb.app/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A3A3AC-9185-E6A6-EDD2-9CC2E22F236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66134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E44CEC-9744-A44E-1294-B1D07541EE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62AD8D2-6BD7-2DD3-B462-C79163020A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7200EB2-C5BA-8886-F7A3-896126DA81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https://docs.google.com/document/d/1TrILxSJhYKtB0-27JvE9_gCZ5uc_g2ZiCwqHR66E1cM/edit?usp=sharing</a:t>
            </a:r>
            <a:r>
              <a:rPr lang="en-US" dirty="0"/>
              <a:t> – doc </a:t>
            </a:r>
            <a:r>
              <a:rPr lang="en-US" dirty="0" err="1"/>
              <a:t>kako</a:t>
            </a:r>
            <a:r>
              <a:rPr lang="en-US" dirty="0"/>
              <a:t> </a:t>
            </a:r>
            <a:r>
              <a:rPr lang="en-US" dirty="0" err="1"/>
              <a:t>setupovati</a:t>
            </a:r>
            <a:r>
              <a:rPr lang="en-US" dirty="0"/>
              <a:t> react </a:t>
            </a:r>
            <a:r>
              <a:rPr lang="en-US" dirty="0" err="1"/>
              <a:t>aplikaciju</a:t>
            </a:r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454D2D-C395-CC11-B07A-FB01BDA7498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16031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835323-BC11-840E-9CF7-EA92CD8579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011EFFA-2BF1-D7F3-7F26-A4E91A4303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EA4E63B-1A5D-A90D-37FA-9BC4F07BE4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https://docs.google.com/document/d/1TrILxSJhYKtB0-27JvE9_gCZ5uc_g2ZiCwqHR66E1cM/edit?usp=sharing</a:t>
            </a:r>
            <a:r>
              <a:rPr lang="en-US" dirty="0"/>
              <a:t> – doc </a:t>
            </a:r>
            <a:r>
              <a:rPr lang="en-US" dirty="0" err="1"/>
              <a:t>kako</a:t>
            </a:r>
            <a:r>
              <a:rPr lang="en-US" dirty="0"/>
              <a:t> </a:t>
            </a:r>
            <a:r>
              <a:rPr lang="en-US" dirty="0" err="1"/>
              <a:t>setupovati</a:t>
            </a:r>
            <a:r>
              <a:rPr lang="en-US" dirty="0"/>
              <a:t> react </a:t>
            </a:r>
            <a:r>
              <a:rPr lang="en-US" dirty="0" err="1"/>
              <a:t>aplikaciju</a:t>
            </a:r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077BE2-AC85-1084-C766-9A0DCAA2A92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1401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BA6201-F08A-3F35-9119-6C52570D6C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CB11FB2-E195-E24C-2EFC-338F6C3D01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852B05E-B5B5-AD45-2C30-E6CA2E692A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https://docs.google.com/document/d/1TrILxSJhYKtB0-27JvE9_gCZ5uc_g2ZiCwqHR66E1cM/edit?usp=sharing</a:t>
            </a:r>
            <a:r>
              <a:rPr lang="en-US" dirty="0"/>
              <a:t> – doc </a:t>
            </a:r>
            <a:r>
              <a:rPr lang="en-US" dirty="0" err="1"/>
              <a:t>kako</a:t>
            </a:r>
            <a:r>
              <a:rPr lang="en-US" dirty="0"/>
              <a:t> </a:t>
            </a:r>
            <a:r>
              <a:rPr lang="en-US" dirty="0" err="1"/>
              <a:t>setupovati</a:t>
            </a:r>
            <a:r>
              <a:rPr lang="en-US" dirty="0"/>
              <a:t> react </a:t>
            </a:r>
            <a:r>
              <a:rPr lang="en-US" dirty="0" err="1"/>
              <a:t>aplikaciju</a:t>
            </a:r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12E1A5-B8BE-29CF-12B4-BD82D3E8591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18906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/>
              <a:t>https://docs.google.com/document/d/1ZfTKb6A2HlamYXAGXTxDPfRBdQyZrbTcIpgXLMd4zP4/edit?usp=sharing</a:t>
            </a:r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3408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A3076B-5742-8999-72C5-E753F42BE1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272C576-8D1A-75BD-77FF-7FC85B4AAF6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0AC4868-AE73-EF0C-C503-8329C89FB8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https://codesandbox.io/p/sandbox/s9h3s9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95FA03-475A-3E24-9119-DC789FCD252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2192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DE6F4A-A370-8FE5-F829-BC5483EBD2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8273AA4-0E5B-7D5F-E955-C1A3975A4E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B3FAF77-F8DD-D24E-251A-661FB86FE1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4CAB03-E1CA-309B-41BB-0A5DE3D0365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54367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A28E59-07C0-067C-EF76-B6CEB47F9D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B598A56-F82D-8673-D53B-9EAF210A1E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589BCCB-D762-699E-3369-1AD182AE46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https://picsum.photos/</a:t>
            </a:r>
            <a:br>
              <a:rPr lang="en-US" dirty="0"/>
            </a:br>
            <a:br>
              <a:rPr lang="en-US" dirty="0"/>
            </a:br>
            <a:r>
              <a:rPr lang="en-US" dirty="0"/>
              <a:t>https://codesandbox.io/p/sandbox/favorite-food-tlc8vw</a:t>
            </a:r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492816-10E0-D4AE-7B50-B364A37C50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0674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C95C0E-62AA-A19A-9FF6-D5D3647027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F2B5DEE-2DD8-0455-021F-C3737F632F7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F117EBA-602D-700E-FD73-1F7C6E4869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https://codesandbox.io/</a:t>
            </a:r>
            <a:endParaRPr lang="en-US" dirty="0"/>
          </a:p>
          <a:p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Ako </a:t>
            </a:r>
            <a:r>
              <a:rPr lang="en-US" dirty="0" err="1"/>
              <a:t>vec</a:t>
            </a:r>
            <a:r>
              <a:rPr lang="en-US" dirty="0"/>
              <a:t> </a:t>
            </a:r>
            <a:r>
              <a:rPr lang="en-US" dirty="0" err="1"/>
              <a:t>nemate</a:t>
            </a:r>
            <a:r>
              <a:rPr lang="en-US" dirty="0"/>
              <a:t> </a:t>
            </a:r>
            <a:r>
              <a:rPr lang="en-US" dirty="0" err="1"/>
              <a:t>kreirajte</a:t>
            </a:r>
            <a:r>
              <a:rPr lang="en-US" dirty="0"/>
              <a:t> git hub </a:t>
            </a:r>
            <a:r>
              <a:rPr lang="en-US" dirty="0" err="1"/>
              <a:t>accont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Kreirajte</a:t>
            </a:r>
            <a:r>
              <a:rPr lang="en-US" dirty="0"/>
              <a:t> sandbox account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hr-HR" dirty="0"/>
              <a:t>https://codesandbox.io/p/sandbox/react-vjezba-vc7npj</a:t>
            </a:r>
            <a:r>
              <a:rPr lang="en-US" dirty="0"/>
              <a:t>- </a:t>
            </a:r>
            <a:r>
              <a:rPr lang="en-US" dirty="0" err="1"/>
              <a:t>nasa</a:t>
            </a:r>
            <a:r>
              <a:rPr lang="en-US" dirty="0"/>
              <a:t> </a:t>
            </a:r>
            <a:r>
              <a:rPr lang="en-US" dirty="0" err="1"/>
              <a:t>vjezbaonica</a:t>
            </a:r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902AEC-770A-8183-A146-F959A34732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1996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13" Type="http://schemas.openxmlformats.org/officeDocument/2006/relationships/image" Target="../media/image16.png"/><Relationship Id="rId18" Type="http://schemas.openxmlformats.org/officeDocument/2006/relationships/image" Target="../media/image21.png"/><Relationship Id="rId3" Type="http://schemas.openxmlformats.org/officeDocument/2006/relationships/image" Target="../media/image7.png"/><Relationship Id="rId21" Type="http://schemas.openxmlformats.org/officeDocument/2006/relationships/image" Target="../media/image24.jpeg"/><Relationship Id="rId7" Type="http://schemas.openxmlformats.org/officeDocument/2006/relationships/image" Target="../media/image10.jpeg"/><Relationship Id="rId12" Type="http://schemas.openxmlformats.org/officeDocument/2006/relationships/image" Target="../media/image15.png"/><Relationship Id="rId17" Type="http://schemas.openxmlformats.org/officeDocument/2006/relationships/image" Target="../media/image20.jpeg"/><Relationship Id="rId2" Type="http://schemas.openxmlformats.org/officeDocument/2006/relationships/image" Target="../media/image1.png"/><Relationship Id="rId16" Type="http://schemas.openxmlformats.org/officeDocument/2006/relationships/image" Target="../media/image19.jpeg"/><Relationship Id="rId20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6" Type="http://schemas.microsoft.com/office/2007/relationships/hdphoto" Target="../media/hdphoto1.wdp"/><Relationship Id="rId11" Type="http://schemas.openxmlformats.org/officeDocument/2006/relationships/image" Target="../media/image14.png"/><Relationship Id="rId24" Type="http://schemas.openxmlformats.org/officeDocument/2006/relationships/image" Target="../media/image27.png"/><Relationship Id="rId5" Type="http://schemas.openxmlformats.org/officeDocument/2006/relationships/image" Target="../media/image9.png"/><Relationship Id="rId15" Type="http://schemas.openxmlformats.org/officeDocument/2006/relationships/image" Target="../media/image18.png"/><Relationship Id="rId23" Type="http://schemas.openxmlformats.org/officeDocument/2006/relationships/image" Target="../media/image26.PNG"/><Relationship Id="rId10" Type="http://schemas.openxmlformats.org/officeDocument/2006/relationships/image" Target="../media/image13.png"/><Relationship Id="rId19" Type="http://schemas.openxmlformats.org/officeDocument/2006/relationships/image" Target="../media/image22.jpeg"/><Relationship Id="rId4" Type="http://schemas.openxmlformats.org/officeDocument/2006/relationships/image" Target="../media/image8.svg"/><Relationship Id="rId9" Type="http://schemas.openxmlformats.org/officeDocument/2006/relationships/image" Target="../media/image12.png"/><Relationship Id="rId14" Type="http://schemas.openxmlformats.org/officeDocument/2006/relationships/image" Target="../media/image17.jfif"/><Relationship Id="rId22" Type="http://schemas.openxmlformats.org/officeDocument/2006/relationships/image" Target="../media/image25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jfif"/><Relationship Id="rId18" Type="http://schemas.openxmlformats.org/officeDocument/2006/relationships/image" Target="../media/image22.jpeg"/><Relationship Id="rId3" Type="http://schemas.openxmlformats.org/officeDocument/2006/relationships/image" Target="../media/image7.png"/><Relationship Id="rId21" Type="http://schemas.openxmlformats.org/officeDocument/2006/relationships/image" Target="../media/image25.png"/><Relationship Id="rId7" Type="http://schemas.openxmlformats.org/officeDocument/2006/relationships/image" Target="../media/image11.jpe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" Type="http://schemas.openxmlformats.org/officeDocument/2006/relationships/image" Target="../media/image1.png"/><Relationship Id="rId16" Type="http://schemas.openxmlformats.org/officeDocument/2006/relationships/image" Target="../media/image20.jpeg"/><Relationship Id="rId20" Type="http://schemas.openxmlformats.org/officeDocument/2006/relationships/image" Target="../media/image24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jpeg"/><Relationship Id="rId11" Type="http://schemas.openxmlformats.org/officeDocument/2006/relationships/image" Target="../media/image15.png"/><Relationship Id="rId5" Type="http://schemas.openxmlformats.org/officeDocument/2006/relationships/image" Target="../media/image28.jpg"/><Relationship Id="rId15" Type="http://schemas.openxmlformats.org/officeDocument/2006/relationships/image" Target="../media/image19.jpeg"/><Relationship Id="rId23" Type="http://schemas.openxmlformats.org/officeDocument/2006/relationships/image" Target="../media/image27.png"/><Relationship Id="rId10" Type="http://schemas.openxmlformats.org/officeDocument/2006/relationships/image" Target="../media/image14.png"/><Relationship Id="rId19" Type="http://schemas.openxmlformats.org/officeDocument/2006/relationships/image" Target="../media/image23.pn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18.png"/><Relationship Id="rId22" Type="http://schemas.openxmlformats.org/officeDocument/2006/relationships/image" Target="../media/image26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lika 4">
            <a:extLst>
              <a:ext uri="{FF2B5EF4-FFF2-40B4-BE49-F238E27FC236}">
                <a16:creationId xmlns:a16="http://schemas.microsoft.com/office/drawing/2014/main" id="{54D12D37-8827-4A03-BCED-1A44B1C32E3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0833"/>
          <a:stretch/>
        </p:blipFill>
        <p:spPr>
          <a:xfrm>
            <a:off x="-17489" y="0"/>
            <a:ext cx="12209489" cy="542924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CBB4538A-B374-FE4C-BB50-60366D4DE3D4}"/>
              </a:ext>
            </a:extLst>
          </p:cNvPr>
          <p:cNvSpPr txBox="1"/>
          <p:nvPr userDrawn="1"/>
        </p:nvSpPr>
        <p:spPr>
          <a:xfrm>
            <a:off x="8260680" y="585503"/>
            <a:ext cx="3463960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1800" b="0" i="0" spc="5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www.</a:t>
            </a:r>
            <a:r>
              <a:rPr lang="sl-SI" sz="1800" b="0" i="0" spc="5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inno2mare</a:t>
            </a:r>
            <a:r>
              <a:rPr lang="en-US" sz="1800" b="0" i="0" spc="5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.eu</a:t>
            </a: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DE9005D6-FA24-FB41-BE33-D84D823585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0" y="3466407"/>
            <a:ext cx="9144000" cy="1120656"/>
          </a:xfrm>
        </p:spPr>
        <p:txBody>
          <a:bodyPr lIns="90000" tIns="46800" rIns="90000" bIns="46800" anchor="b">
            <a:normAutofit/>
          </a:bodyPr>
          <a:lstStyle>
            <a:lvl1pPr algn="l">
              <a:defRPr sz="3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GB" dirty="0"/>
              <a:t>Presentation title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F12C9B2E-5B22-1747-90C6-6598947A4C2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0" y="4871951"/>
            <a:ext cx="9144000" cy="294056"/>
          </a:xfrm>
        </p:spPr>
        <p:txBody>
          <a:bodyPr lIns="90000" tIns="46800" rIns="90000" bIns="46800">
            <a:no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Additional info</a:t>
            </a:r>
            <a:endParaRPr lang="en-US" dirty="0"/>
          </a:p>
        </p:txBody>
      </p:sp>
      <p:pic>
        <p:nvPicPr>
          <p:cNvPr id="9" name="Slika 8">
            <a:extLst>
              <a:ext uri="{FF2B5EF4-FFF2-40B4-BE49-F238E27FC236}">
                <a16:creationId xmlns:a16="http://schemas.microsoft.com/office/drawing/2014/main" id="{C0235692-DD04-4637-97B8-77B373B26DE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49573" y="445491"/>
            <a:ext cx="2771523" cy="540000"/>
          </a:xfrm>
          <a:prstGeom prst="rect">
            <a:avLst/>
          </a:prstGeom>
        </p:spPr>
      </p:pic>
      <p:grpSp>
        <p:nvGrpSpPr>
          <p:cNvPr id="6" name="Skupina 5">
            <a:extLst>
              <a:ext uri="{FF2B5EF4-FFF2-40B4-BE49-F238E27FC236}">
                <a16:creationId xmlns:a16="http://schemas.microsoft.com/office/drawing/2014/main" id="{2AEF2C28-881E-48E9-A039-02B18B279DF8}"/>
              </a:ext>
            </a:extLst>
          </p:cNvPr>
          <p:cNvGrpSpPr/>
          <p:nvPr userDrawn="1"/>
        </p:nvGrpSpPr>
        <p:grpSpPr>
          <a:xfrm>
            <a:off x="1062506" y="5615770"/>
            <a:ext cx="5138789" cy="753664"/>
            <a:chOff x="1062506" y="5615770"/>
            <a:chExt cx="5138789" cy="753664"/>
          </a:xfrm>
        </p:grpSpPr>
        <p:sp>
          <p:nvSpPr>
            <p:cNvPr id="12" name="PoljeZBesedilom 11">
              <a:extLst>
                <a:ext uri="{FF2B5EF4-FFF2-40B4-BE49-F238E27FC236}">
                  <a16:creationId xmlns:a16="http://schemas.microsoft.com/office/drawing/2014/main" id="{FA3AD6C8-AA95-4D2A-9984-951288A0743D}"/>
                </a:ext>
              </a:extLst>
            </p:cNvPr>
            <p:cNvSpPr txBox="1"/>
            <p:nvPr userDrawn="1"/>
          </p:nvSpPr>
          <p:spPr>
            <a:xfrm>
              <a:off x="3622271" y="5723103"/>
              <a:ext cx="2579024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200" noProof="0">
                  <a:solidFill>
                    <a:schemeClr val="tx2"/>
                  </a:solidFill>
                </a:rPr>
                <a:t>Horizon Europe</a:t>
              </a:r>
            </a:p>
            <a:p>
              <a:r>
                <a:rPr lang="en-GB" sz="1200" noProof="0">
                  <a:solidFill>
                    <a:schemeClr val="tx2"/>
                  </a:solidFill>
                </a:rPr>
                <a:t>European Union Funding</a:t>
              </a:r>
            </a:p>
            <a:p>
              <a:r>
                <a:rPr lang="en-GB" sz="1200" noProof="0">
                  <a:solidFill>
                    <a:schemeClr val="tx2"/>
                  </a:solidFill>
                </a:rPr>
                <a:t>Grant agreement ID: 101087348</a:t>
              </a:r>
            </a:p>
          </p:txBody>
        </p:sp>
        <p:pic>
          <p:nvPicPr>
            <p:cNvPr id="4" name="Slika 3">
              <a:extLst>
                <a:ext uri="{FF2B5EF4-FFF2-40B4-BE49-F238E27FC236}">
                  <a16:creationId xmlns:a16="http://schemas.microsoft.com/office/drawing/2014/main" id="{C8E4016E-FC2B-4E57-AFBB-8D2BBA6990E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1062506" y="5615770"/>
              <a:ext cx="2524351" cy="6623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398461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Onl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avokutnik 1">
            <a:extLst>
              <a:ext uri="{FF2B5EF4-FFF2-40B4-BE49-F238E27FC236}">
                <a16:creationId xmlns:a16="http://schemas.microsoft.com/office/drawing/2014/main" id="{6CEFFC11-C07B-37E7-A6C2-B1820A3393F4}"/>
              </a:ext>
            </a:extLst>
          </p:cNvPr>
          <p:cNvSpPr/>
          <p:nvPr userDrawn="1"/>
        </p:nvSpPr>
        <p:spPr>
          <a:xfrm>
            <a:off x="-17489" y="5805264"/>
            <a:ext cx="12284251" cy="1126376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2A7B115-BE06-6545-9DF0-9278071CB010}"/>
              </a:ext>
            </a:extLst>
          </p:cNvPr>
          <p:cNvSpPr txBox="1">
            <a:spLocks/>
          </p:cNvSpPr>
          <p:nvPr userDrawn="1"/>
        </p:nvSpPr>
        <p:spPr>
          <a:xfrm>
            <a:off x="10704512" y="6165304"/>
            <a:ext cx="658586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7EEA10-06A0-604E-AEB7-31004AD3580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A4F60F6F-C5CC-044E-9712-FC235A338D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839416" y="836713"/>
            <a:ext cx="10515972" cy="5040560"/>
          </a:xfrm>
        </p:spPr>
        <p:txBody>
          <a:bodyPr anchor="ctr"/>
          <a:lstStyle>
            <a:lvl1pPr marL="0" indent="0" algn="ctr">
              <a:buNone/>
              <a:defRPr sz="3200">
                <a:latin typeface="+mn-lt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10896C-3C96-1BA4-EE9B-7A4245FF6C57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23/05/2025</a:t>
            </a:fld>
            <a:endParaRPr lang="en-GB" sz="1800" b="0" i="0" kern="1200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3" name="Slika 2" descr="Slika na kojoj se prikazuje Font, grafika, grafički dizajn, snimka zaslona&#10;&#10;Opis je automatski generiran">
            <a:extLst>
              <a:ext uri="{FF2B5EF4-FFF2-40B4-BE49-F238E27FC236}">
                <a16:creationId xmlns:a16="http://schemas.microsoft.com/office/drawing/2014/main" id="{41589011-FCB5-F1E6-5DCA-F1D41778681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82454" y="5838937"/>
            <a:ext cx="1518610" cy="1012407"/>
          </a:xfrm>
          <a:prstGeom prst="rect">
            <a:avLst/>
          </a:prstGeom>
        </p:spPr>
      </p:pic>
      <p:pic>
        <p:nvPicPr>
          <p:cNvPr id="8" name="Slika 7" descr="Slika na kojoj se prikazuje Font, grafika, logotip, grafički dizajn&#10;&#10;Opis je automatski generiran">
            <a:extLst>
              <a:ext uri="{FF2B5EF4-FFF2-40B4-BE49-F238E27FC236}">
                <a16:creationId xmlns:a16="http://schemas.microsoft.com/office/drawing/2014/main" id="{8591D04E-52CC-84B1-7229-84FE92EFE29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793" y="6134810"/>
            <a:ext cx="1873995" cy="36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9886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Onl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avokutnik 1">
            <a:extLst>
              <a:ext uri="{FF2B5EF4-FFF2-40B4-BE49-F238E27FC236}">
                <a16:creationId xmlns:a16="http://schemas.microsoft.com/office/drawing/2014/main" id="{F6C4E5B3-833B-CBEC-5CEF-6CAE91422A58}"/>
              </a:ext>
            </a:extLst>
          </p:cNvPr>
          <p:cNvSpPr/>
          <p:nvPr userDrawn="1"/>
        </p:nvSpPr>
        <p:spPr>
          <a:xfrm>
            <a:off x="-17489" y="5805264"/>
            <a:ext cx="12284251" cy="1126376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A4F60F6F-C5CC-044E-9712-FC235A338D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0" indent="0" algn="ctr">
              <a:buNone/>
              <a:defRPr sz="3200">
                <a:latin typeface="+mn-lt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pic>
        <p:nvPicPr>
          <p:cNvPr id="4" name="Slika 3" descr="Slika na kojoj se prikazuje Font, grafika, grafički dizajn, snimka zaslona&#10;&#10;Opis je automatski generiran">
            <a:extLst>
              <a:ext uri="{FF2B5EF4-FFF2-40B4-BE49-F238E27FC236}">
                <a16:creationId xmlns:a16="http://schemas.microsoft.com/office/drawing/2014/main" id="{9672EE73-6A53-902A-92BA-ED57B218A51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82454" y="5838937"/>
            <a:ext cx="1518610" cy="1012407"/>
          </a:xfrm>
          <a:prstGeom prst="rect">
            <a:avLst/>
          </a:prstGeom>
        </p:spPr>
      </p:pic>
      <p:pic>
        <p:nvPicPr>
          <p:cNvPr id="5" name="Slika 4" descr="Slika na kojoj se prikazuje Font, grafika, logotip, grafički dizajn&#10;&#10;Opis je automatski generiran">
            <a:extLst>
              <a:ext uri="{FF2B5EF4-FFF2-40B4-BE49-F238E27FC236}">
                <a16:creationId xmlns:a16="http://schemas.microsoft.com/office/drawing/2014/main" id="{C7EC1178-7C48-6C4F-94A1-A63F614B950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793" y="6134810"/>
            <a:ext cx="1873995" cy="36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825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ravokutnik 4">
            <a:extLst>
              <a:ext uri="{FF2B5EF4-FFF2-40B4-BE49-F238E27FC236}">
                <a16:creationId xmlns:a16="http://schemas.microsoft.com/office/drawing/2014/main" id="{B225C6E3-183A-FB0D-8814-182076DE8F15}"/>
              </a:ext>
            </a:extLst>
          </p:cNvPr>
          <p:cNvSpPr/>
          <p:nvPr userDrawn="1"/>
        </p:nvSpPr>
        <p:spPr>
          <a:xfrm>
            <a:off x="-17489" y="5805264"/>
            <a:ext cx="12284251" cy="1126376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6DE79C-DCF0-124A-9061-EE903AB68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1433464"/>
          </a:xfrm>
        </p:spPr>
        <p:txBody>
          <a:bodyPr anchor="b"/>
          <a:lstStyle>
            <a:lvl1pPr>
              <a:defRPr sz="3200"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4F1F11-249E-7046-8B5E-A304D9653F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2000">
                <a:latin typeface="+mn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76B399-7BC1-E848-8C84-BF2C922DBA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708920"/>
            <a:ext cx="3932237" cy="316006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DB25B35-EB79-864E-9A9D-0CF65EDD94CD}"/>
              </a:ext>
            </a:extLst>
          </p:cNvPr>
          <p:cNvSpPr txBox="1">
            <a:spLocks/>
          </p:cNvSpPr>
          <p:nvPr userDrawn="1"/>
        </p:nvSpPr>
        <p:spPr>
          <a:xfrm>
            <a:off x="10704512" y="6165304"/>
            <a:ext cx="658586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7EEA10-06A0-604E-AEB7-31004AD3580A}" type="slidenum">
              <a:rPr lang="en-US" smtClean="0">
                <a:latin typeface="+mj-lt"/>
              </a:rPr>
              <a:pPr/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A140D1-88E6-2194-983E-526580DA1679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23/05/2025</a:t>
            </a:fld>
            <a:endParaRPr lang="en-GB" sz="1800" b="0" i="0" kern="1200" dirty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6" name="Slika 5" descr="Slika na kojoj se prikazuje Font, grafika, grafički dizajn, snimka zaslona&#10;&#10;Opis je automatski generiran">
            <a:extLst>
              <a:ext uri="{FF2B5EF4-FFF2-40B4-BE49-F238E27FC236}">
                <a16:creationId xmlns:a16="http://schemas.microsoft.com/office/drawing/2014/main" id="{E1B0E082-A828-2656-6D36-411A4B08A21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82454" y="5838937"/>
            <a:ext cx="1518610" cy="1012407"/>
          </a:xfrm>
          <a:prstGeom prst="rect">
            <a:avLst/>
          </a:prstGeom>
        </p:spPr>
      </p:pic>
      <p:pic>
        <p:nvPicPr>
          <p:cNvPr id="7" name="Slika 6" descr="Slika na kojoj se prikazuje Font, grafika, logotip, grafički dizajn&#10;&#10;Opis je automatski generiran">
            <a:extLst>
              <a:ext uri="{FF2B5EF4-FFF2-40B4-BE49-F238E27FC236}">
                <a16:creationId xmlns:a16="http://schemas.microsoft.com/office/drawing/2014/main" id="{DB08B472-35C1-1C47-348F-5B5486383A8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793" y="6134810"/>
            <a:ext cx="1873995" cy="36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3520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lika 9">
            <a:extLst>
              <a:ext uri="{FF2B5EF4-FFF2-40B4-BE49-F238E27FC236}">
                <a16:creationId xmlns:a16="http://schemas.microsoft.com/office/drawing/2014/main" id="{D9CB5308-3E79-4A23-BFEC-0B6C373696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0833" r="66279"/>
          <a:stretch/>
        </p:blipFill>
        <p:spPr>
          <a:xfrm>
            <a:off x="0" y="0"/>
            <a:ext cx="5200677" cy="6858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4F1F11-249E-7046-8B5E-A304D9653F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22976" y="987425"/>
            <a:ext cx="5332412" cy="4873625"/>
          </a:xfrm>
        </p:spPr>
        <p:txBody>
          <a:bodyPr/>
          <a:lstStyle>
            <a:lvl1pPr>
              <a:defRPr sz="32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2000">
                <a:latin typeface="+mn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DB25B35-EB79-864E-9A9D-0CF65EDD94CD}"/>
              </a:ext>
            </a:extLst>
          </p:cNvPr>
          <p:cNvSpPr txBox="1">
            <a:spLocks/>
          </p:cNvSpPr>
          <p:nvPr userDrawn="1"/>
        </p:nvSpPr>
        <p:spPr>
          <a:xfrm>
            <a:off x="10704512" y="6165304"/>
            <a:ext cx="658586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7EEA10-06A0-604E-AEB7-31004AD3580A}" type="slidenum">
              <a:rPr lang="en-US" smtClean="0">
                <a:latin typeface="+mj-lt"/>
              </a:rPr>
              <a:pPr/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4F5BC31-7DA8-ED4B-8192-B6CE1158E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1433464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E39DEB68-6B44-0446-A31C-44E34708CE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708920"/>
            <a:ext cx="3932237" cy="3161656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D0BEAA-26F8-C7C0-2FE5-9E8AE6C8BBAA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23/05/2025</a:t>
            </a:fld>
            <a:endParaRPr lang="en-GB" sz="1800" b="0" i="0" kern="1200" dirty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76180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avokutnik 1">
            <a:extLst>
              <a:ext uri="{FF2B5EF4-FFF2-40B4-BE49-F238E27FC236}">
                <a16:creationId xmlns:a16="http://schemas.microsoft.com/office/drawing/2014/main" id="{E3009F99-D8BA-843C-FCB3-B12B66ECF610}"/>
              </a:ext>
            </a:extLst>
          </p:cNvPr>
          <p:cNvSpPr/>
          <p:nvPr userDrawn="1"/>
        </p:nvSpPr>
        <p:spPr>
          <a:xfrm>
            <a:off x="-17489" y="5939072"/>
            <a:ext cx="5200677" cy="992567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9F5C8EB-6D09-1548-BD61-2639066A4B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0"/>
            <a:ext cx="7008812" cy="6857999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latin typeface="+mn-lt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88AFA3E-8BB3-2240-B293-5B2130B89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1433464"/>
          </a:xfrm>
        </p:spPr>
        <p:txBody>
          <a:bodyPr anchor="b"/>
          <a:lstStyle>
            <a:lvl1pPr>
              <a:defRPr sz="3200"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60A59B09-1EF7-804D-A1FE-E674715553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708920"/>
            <a:ext cx="3932237" cy="3161656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pic>
        <p:nvPicPr>
          <p:cNvPr id="4" name="Slika 3" descr="Slika na kojoj se prikazuje Font, grafika, grafički dizajn, snimka zaslona&#10;&#10;Opis je automatski generiran">
            <a:extLst>
              <a:ext uri="{FF2B5EF4-FFF2-40B4-BE49-F238E27FC236}">
                <a16:creationId xmlns:a16="http://schemas.microsoft.com/office/drawing/2014/main" id="{921EF92E-4262-8CE3-D51F-B6544962961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82454" y="5939072"/>
            <a:ext cx="1518610" cy="1012407"/>
          </a:xfrm>
          <a:prstGeom prst="rect">
            <a:avLst/>
          </a:prstGeom>
        </p:spPr>
      </p:pic>
      <p:pic>
        <p:nvPicPr>
          <p:cNvPr id="5" name="Slika 4" descr="Slika na kojoj se prikazuje Font, grafika, logotip, grafički dizajn&#10;&#10;Opis je automatski generiran">
            <a:extLst>
              <a:ext uri="{FF2B5EF4-FFF2-40B4-BE49-F238E27FC236}">
                <a16:creationId xmlns:a16="http://schemas.microsoft.com/office/drawing/2014/main" id="{DC1559CB-0682-FCE6-FBAA-0A5785F416E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20154" y="6252791"/>
            <a:ext cx="1873995" cy="36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0826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lika 5">
            <a:extLst>
              <a:ext uri="{FF2B5EF4-FFF2-40B4-BE49-F238E27FC236}">
                <a16:creationId xmlns:a16="http://schemas.microsoft.com/office/drawing/2014/main" id="{0E1949EE-3CCA-4C85-A70F-69AA211E83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0833" r="66279"/>
          <a:stretch/>
        </p:blipFill>
        <p:spPr>
          <a:xfrm>
            <a:off x="0" y="0"/>
            <a:ext cx="5200677" cy="6858000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9F5C8EB-6D09-1548-BD61-2639066A4B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0"/>
            <a:ext cx="7008812" cy="6857999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88AFA3E-8BB3-2240-B293-5B2130B89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1433464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60A59B09-1EF7-804D-A1FE-E674715553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708920"/>
            <a:ext cx="3932237" cy="3161656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488202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 Reversed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9F5C8EB-6D09-1548-BD61-2639066A4B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0"/>
            <a:ext cx="7008812" cy="6857999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9BC4984B-C723-B941-A5F2-D3AF4F4CD98D}"/>
              </a:ext>
            </a:extLst>
          </p:cNvPr>
          <p:cNvSpPr txBox="1">
            <a:spLocks/>
          </p:cNvSpPr>
          <p:nvPr userDrawn="1"/>
        </p:nvSpPr>
        <p:spPr>
          <a:xfrm>
            <a:off x="10704512" y="6165304"/>
            <a:ext cx="658586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7EEA10-06A0-604E-AEB7-31004AD3580A}" type="slidenum">
              <a:rPr lang="en-US" smtClean="0">
                <a:latin typeface="+mn-lt"/>
              </a:rPr>
              <a:pPr/>
              <a:t>‹#›</a:t>
            </a:fld>
            <a:endParaRPr lang="en-US" dirty="0">
              <a:latin typeface="+mn-lt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88AFA3E-8BB3-2240-B293-5B2130B89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3675" y="987424"/>
            <a:ext cx="3932237" cy="1433464"/>
          </a:xfrm>
        </p:spPr>
        <p:txBody>
          <a:bodyPr anchor="b"/>
          <a:lstStyle>
            <a:lvl1pPr>
              <a:defRPr sz="3200"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60A59B09-1EF7-804D-A1FE-E674715553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463675" y="2708920"/>
            <a:ext cx="3932237" cy="316006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03D187-E898-1F68-6891-D7B9EB7EC9D7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23/05/2025</a:t>
            </a:fld>
            <a:endParaRPr lang="en-GB" sz="1800" b="0" i="0" kern="1200" dirty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35034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 Reversed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Slika 8">
            <a:extLst>
              <a:ext uri="{FF2B5EF4-FFF2-40B4-BE49-F238E27FC236}">
                <a16:creationId xmlns:a16="http://schemas.microsoft.com/office/drawing/2014/main" id="{3EA54803-ABF2-4C72-89A3-6AA414669C5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0833" r="66279"/>
          <a:stretch/>
        </p:blipFill>
        <p:spPr>
          <a:xfrm>
            <a:off x="7008812" y="-1"/>
            <a:ext cx="5200677" cy="6858000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9F5C8EB-6D09-1548-BD61-2639066A4B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0"/>
            <a:ext cx="7008812" cy="6857999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latin typeface="+mn-lt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9BC4984B-C723-B941-A5F2-D3AF4F4CD98D}"/>
              </a:ext>
            </a:extLst>
          </p:cNvPr>
          <p:cNvSpPr txBox="1">
            <a:spLocks/>
          </p:cNvSpPr>
          <p:nvPr userDrawn="1"/>
        </p:nvSpPr>
        <p:spPr>
          <a:xfrm>
            <a:off x="10704512" y="6165304"/>
            <a:ext cx="658586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7EEA10-06A0-604E-AEB7-31004AD3580A}" type="slidenum">
              <a:rPr lang="en-US" smtClean="0">
                <a:solidFill>
                  <a:schemeClr val="bg1"/>
                </a:solidFill>
                <a:latin typeface="+mj-lt"/>
              </a:rPr>
              <a:pPr/>
              <a:t>‹#›</a:t>
            </a:fld>
            <a:endParaRPr lang="en-US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88AFA3E-8BB3-2240-B293-5B2130B89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3675" y="987424"/>
            <a:ext cx="3932237" cy="1433464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60A59B09-1EF7-804D-A1FE-E674715553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463675" y="2708920"/>
            <a:ext cx="3932237" cy="3160068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F90892-64E0-A73D-71CF-1BF56D7DFB75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23/05/2025</a:t>
            </a:fld>
            <a:endParaRPr lang="en-GB" sz="1800" b="0" i="0" kern="1200" dirty="0">
              <a:solidFill>
                <a:schemeClr val="bg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485186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reenshot Presen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lika 7">
            <a:extLst>
              <a:ext uri="{FF2B5EF4-FFF2-40B4-BE49-F238E27FC236}">
                <a16:creationId xmlns:a16="http://schemas.microsoft.com/office/drawing/2014/main" id="{33903562-64E3-4FAD-8B82-1C9D5235265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0833" b="25774"/>
          <a:stretch/>
        </p:blipFill>
        <p:spPr>
          <a:xfrm>
            <a:off x="-17489" y="0"/>
            <a:ext cx="12209489" cy="36616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2D43587-2DF1-9147-B7DF-BB1D42A648C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4792" t="12636" r="6095" b="14423"/>
          <a:stretch/>
        </p:blipFill>
        <p:spPr>
          <a:xfrm>
            <a:off x="5982351" y="1262543"/>
            <a:ext cx="8424000" cy="5366360"/>
          </a:xfrm>
          <a:prstGeom prst="rect">
            <a:avLst/>
          </a:prstGeom>
        </p:spPr>
      </p:pic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52E1E51F-C3E3-264A-88BF-66A04C3BE0C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104112" y="1690688"/>
            <a:ext cx="6238020" cy="3914281"/>
          </a:xfrm>
        </p:spPr>
        <p:txBody>
          <a:bodyPr anchor="ctr"/>
          <a:lstStyle>
            <a:lvl1pPr marL="15875" indent="0" algn="ctr">
              <a:buNone/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A068F61-FA50-B144-AD2A-2E9C66011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6712"/>
            <a:ext cx="5473824" cy="1512168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40D8A420-945E-374C-A466-DCCD967385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5237484"/>
            <a:ext cx="3932237" cy="783803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8A64AAEB-3564-8B46-94D8-626090696C90}"/>
              </a:ext>
            </a:extLst>
          </p:cNvPr>
          <p:cNvSpPr>
            <a:spLocks noGrp="1"/>
          </p:cNvSpPr>
          <p:nvPr>
            <p:ph type="body" sz="half" idx="16"/>
          </p:nvPr>
        </p:nvSpPr>
        <p:spPr>
          <a:xfrm>
            <a:off x="836960" y="4229372"/>
            <a:ext cx="3932237" cy="783803"/>
          </a:xfrm>
        </p:spPr>
        <p:txBody>
          <a:bodyPr anchor="b">
            <a:noAutofit/>
          </a:bodyPr>
          <a:lstStyle>
            <a:lvl1pPr marL="0" indent="0">
              <a:buNone/>
              <a:defRPr sz="2400" b="1" i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5309865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n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Slika 24">
            <a:extLst>
              <a:ext uri="{FF2B5EF4-FFF2-40B4-BE49-F238E27FC236}">
                <a16:creationId xmlns:a16="http://schemas.microsoft.com/office/drawing/2014/main" id="{EF5EE7D2-E1E6-41AF-9C0E-9619577F342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70416"/>
          <a:stretch/>
        </p:blipFill>
        <p:spPr>
          <a:xfrm>
            <a:off x="-17489" y="0"/>
            <a:ext cx="12209489" cy="2028824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E4442F64-2A67-D84C-B6DE-9C910A1D98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36712"/>
            <a:ext cx="10515600" cy="853976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Partners</a:t>
            </a:r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29ABDB6-D7BC-A441-A549-2A2F23A0CAB7}"/>
              </a:ext>
            </a:extLst>
          </p:cNvPr>
          <p:cNvCxnSpPr>
            <a:cxnSpLocks/>
          </p:cNvCxnSpPr>
          <p:nvPr userDrawn="1"/>
        </p:nvCxnSpPr>
        <p:spPr>
          <a:xfrm>
            <a:off x="4439816" y="2654229"/>
            <a:ext cx="0" cy="345638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C04E9C89-A707-7D45-B0F0-FCEB6D150964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64318" y="4941168"/>
            <a:ext cx="3023954" cy="303186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Coordinator: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84D0DFEC-27D4-144B-BAF8-8B847BAC81E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-212" t="144" r="41243" b="-144"/>
          <a:stretch/>
        </p:blipFill>
        <p:spPr>
          <a:xfrm>
            <a:off x="827999" y="2596736"/>
            <a:ext cx="3023952" cy="832264"/>
          </a:xfrm>
          <a:prstGeom prst="rect">
            <a:avLst/>
          </a:prstGeom>
        </p:spPr>
      </p:pic>
      <p:pic>
        <p:nvPicPr>
          <p:cNvPr id="11" name="Slika 10">
            <a:extLst>
              <a:ext uri="{FF2B5EF4-FFF2-40B4-BE49-F238E27FC236}">
                <a16:creationId xmlns:a16="http://schemas.microsoft.com/office/drawing/2014/main" id="{16A17D99-12CB-4EC9-B377-72B667FEC85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09319" y="5429503"/>
            <a:ext cx="1838262" cy="1057022"/>
          </a:xfrm>
          <a:prstGeom prst="rect">
            <a:avLst/>
          </a:prstGeom>
        </p:spPr>
      </p:pic>
      <p:pic>
        <p:nvPicPr>
          <p:cNvPr id="26" name="Picture 43">
            <a:extLst>
              <a:ext uri="{FF2B5EF4-FFF2-40B4-BE49-F238E27FC236}">
                <a16:creationId xmlns:a16="http://schemas.microsoft.com/office/drawing/2014/main" id="{72B59298-6BFC-4664-8D7E-9AC8B35ECB5A}"/>
              </a:ext>
            </a:extLst>
          </p:cNvPr>
          <p:cNvPicPr/>
          <p:nvPr userDrawn="1"/>
        </p:nvPicPr>
        <p:blipFill>
          <a:blip r:embed="rId7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5958" y="3532928"/>
            <a:ext cx="1216025" cy="481965"/>
          </a:xfrm>
          <a:prstGeom prst="rect">
            <a:avLst/>
          </a:prstGeom>
        </p:spPr>
      </p:pic>
      <p:pic>
        <p:nvPicPr>
          <p:cNvPr id="28" name="Picture 44">
            <a:extLst>
              <a:ext uri="{FF2B5EF4-FFF2-40B4-BE49-F238E27FC236}">
                <a16:creationId xmlns:a16="http://schemas.microsoft.com/office/drawing/2014/main" id="{43DA073A-9C55-46E8-84BD-4F7D1A1576AD}"/>
              </a:ext>
            </a:extLst>
          </p:cNvPr>
          <p:cNvPicPr/>
          <p:nvPr userDrawn="1"/>
        </p:nvPicPr>
        <p:blipFill>
          <a:blip r:embed="rId8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3695" y="4388718"/>
            <a:ext cx="1104900" cy="552450"/>
          </a:xfrm>
          <a:prstGeom prst="rect">
            <a:avLst/>
          </a:prstGeom>
        </p:spPr>
      </p:pic>
      <p:pic>
        <p:nvPicPr>
          <p:cNvPr id="30" name="Picture 24">
            <a:extLst>
              <a:ext uri="{FF2B5EF4-FFF2-40B4-BE49-F238E27FC236}">
                <a16:creationId xmlns:a16="http://schemas.microsoft.com/office/drawing/2014/main" id="{2A8EBEE5-BFC9-485A-9636-E0BED43A4413}"/>
              </a:ext>
            </a:extLst>
          </p:cNvPr>
          <p:cNvPicPr/>
          <p:nvPr userDrawn="1"/>
        </p:nvPicPr>
        <p:blipFill>
          <a:blip r:embed="rId9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4844" y="2669786"/>
            <a:ext cx="1025525" cy="427990"/>
          </a:xfrm>
          <a:prstGeom prst="rect">
            <a:avLst/>
          </a:prstGeom>
        </p:spPr>
      </p:pic>
      <p:pic>
        <p:nvPicPr>
          <p:cNvPr id="31" name="Picture 13">
            <a:extLst>
              <a:ext uri="{FF2B5EF4-FFF2-40B4-BE49-F238E27FC236}">
                <a16:creationId xmlns:a16="http://schemas.microsoft.com/office/drawing/2014/main" id="{E839A8A1-FD2B-441E-8E21-21D49061026B}"/>
              </a:ext>
            </a:extLst>
          </p:cNvPr>
          <p:cNvPicPr/>
          <p:nvPr userDrawn="1"/>
        </p:nvPicPr>
        <p:blipFill>
          <a:blip r:embed="rId10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430" y="2780886"/>
            <a:ext cx="1049020" cy="274955"/>
          </a:xfrm>
          <a:prstGeom prst="rect">
            <a:avLst/>
          </a:prstGeom>
        </p:spPr>
      </p:pic>
      <p:pic>
        <p:nvPicPr>
          <p:cNvPr id="32" name="Picture 37">
            <a:extLst>
              <a:ext uri="{FF2B5EF4-FFF2-40B4-BE49-F238E27FC236}">
                <a16:creationId xmlns:a16="http://schemas.microsoft.com/office/drawing/2014/main" id="{43D13A48-EB4B-40A9-BD1F-066A1AD8071A}"/>
              </a:ext>
            </a:extLst>
          </p:cNvPr>
          <p:cNvPicPr/>
          <p:nvPr userDrawn="1"/>
        </p:nvPicPr>
        <p:blipFill>
          <a:blip r:embed="rId11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9811" y="3532928"/>
            <a:ext cx="1413510" cy="397510"/>
          </a:xfrm>
          <a:prstGeom prst="rect">
            <a:avLst/>
          </a:prstGeom>
        </p:spPr>
      </p:pic>
      <p:pic>
        <p:nvPicPr>
          <p:cNvPr id="34" name="Picture 25">
            <a:extLst>
              <a:ext uri="{FF2B5EF4-FFF2-40B4-BE49-F238E27FC236}">
                <a16:creationId xmlns:a16="http://schemas.microsoft.com/office/drawing/2014/main" id="{6717CB50-FDBA-440D-BAA6-51048FBDCE2A}"/>
              </a:ext>
            </a:extLst>
          </p:cNvPr>
          <p:cNvPicPr/>
          <p:nvPr userDrawn="1"/>
        </p:nvPicPr>
        <p:blipFill>
          <a:blip r:embed="rId12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5703" y="4461426"/>
            <a:ext cx="969645" cy="407035"/>
          </a:xfrm>
          <a:prstGeom prst="rect">
            <a:avLst/>
          </a:prstGeom>
        </p:spPr>
      </p:pic>
      <p:pic>
        <p:nvPicPr>
          <p:cNvPr id="36" name="Picture 42">
            <a:extLst>
              <a:ext uri="{FF2B5EF4-FFF2-40B4-BE49-F238E27FC236}">
                <a16:creationId xmlns:a16="http://schemas.microsoft.com/office/drawing/2014/main" id="{DB176E9E-7F53-4E7B-B6C5-BBCC334DE4BF}"/>
              </a:ext>
            </a:extLst>
          </p:cNvPr>
          <p:cNvPicPr/>
          <p:nvPr userDrawn="1"/>
        </p:nvPicPr>
        <p:blipFill>
          <a:blip r:embed="rId13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9032" y="3581591"/>
            <a:ext cx="738505" cy="368935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7DE1CDD8-466D-48F6-8267-6EEC261F7CC6}"/>
              </a:ext>
            </a:extLst>
          </p:cNvPr>
          <p:cNvPicPr/>
          <p:nvPr userDrawn="1"/>
        </p:nvPicPr>
        <p:blipFill>
          <a:blip r:embed="rId14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51" y="3415750"/>
            <a:ext cx="943610" cy="755015"/>
          </a:xfrm>
          <a:prstGeom prst="rect">
            <a:avLst/>
          </a:prstGeom>
        </p:spPr>
      </p:pic>
      <p:pic>
        <p:nvPicPr>
          <p:cNvPr id="38" name="Picture 38">
            <a:extLst>
              <a:ext uri="{FF2B5EF4-FFF2-40B4-BE49-F238E27FC236}">
                <a16:creationId xmlns:a16="http://schemas.microsoft.com/office/drawing/2014/main" id="{B3DA4D27-9066-4F6B-8B5E-915515FE355D}"/>
              </a:ext>
            </a:extLst>
          </p:cNvPr>
          <p:cNvPicPr/>
          <p:nvPr userDrawn="1"/>
        </p:nvPicPr>
        <p:blipFill>
          <a:blip r:embed="rId15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7236" y="4393798"/>
            <a:ext cx="946150" cy="542290"/>
          </a:xfrm>
          <a:prstGeom prst="rect">
            <a:avLst/>
          </a:prstGeom>
        </p:spPr>
      </p:pic>
      <p:pic>
        <p:nvPicPr>
          <p:cNvPr id="39" name="Picture 11">
            <a:extLst>
              <a:ext uri="{FF2B5EF4-FFF2-40B4-BE49-F238E27FC236}">
                <a16:creationId xmlns:a16="http://schemas.microsoft.com/office/drawing/2014/main" id="{7B50A346-1BB3-4FD9-885A-937F590845CC}"/>
              </a:ext>
            </a:extLst>
          </p:cNvPr>
          <p:cNvPicPr/>
          <p:nvPr userDrawn="1"/>
        </p:nvPicPr>
        <p:blipFill>
          <a:blip r:embed="rId16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1752" y="5360996"/>
            <a:ext cx="755015" cy="755015"/>
          </a:xfrm>
          <a:prstGeom prst="rect">
            <a:avLst/>
          </a:prstGeom>
        </p:spPr>
      </p:pic>
      <p:pic>
        <p:nvPicPr>
          <p:cNvPr id="40" name="Picture 33">
            <a:extLst>
              <a:ext uri="{FF2B5EF4-FFF2-40B4-BE49-F238E27FC236}">
                <a16:creationId xmlns:a16="http://schemas.microsoft.com/office/drawing/2014/main" id="{02D3FFF5-079C-4EA5-908C-83CCDE5C09BF}"/>
              </a:ext>
            </a:extLst>
          </p:cNvPr>
          <p:cNvPicPr/>
          <p:nvPr userDrawn="1"/>
        </p:nvPicPr>
        <p:blipFill>
          <a:blip r:embed="rId17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0186" y="2596736"/>
            <a:ext cx="1565275" cy="459105"/>
          </a:xfrm>
          <a:prstGeom prst="rect">
            <a:avLst/>
          </a:prstGeom>
        </p:spPr>
      </p:pic>
      <p:pic>
        <p:nvPicPr>
          <p:cNvPr id="41" name="Picture 20">
            <a:extLst>
              <a:ext uri="{FF2B5EF4-FFF2-40B4-BE49-F238E27FC236}">
                <a16:creationId xmlns:a16="http://schemas.microsoft.com/office/drawing/2014/main" id="{9DF51E3C-5C0A-4365-9D10-23FBF038E6BD}"/>
              </a:ext>
            </a:extLst>
          </p:cNvPr>
          <p:cNvPicPr/>
          <p:nvPr userDrawn="1"/>
        </p:nvPicPr>
        <p:blipFill>
          <a:blip r:embed="rId18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2265" y="2742811"/>
            <a:ext cx="1001395" cy="281940"/>
          </a:xfrm>
          <a:prstGeom prst="rect">
            <a:avLst/>
          </a:prstGeom>
        </p:spPr>
      </p:pic>
      <p:pic>
        <p:nvPicPr>
          <p:cNvPr id="42" name="Picture 39">
            <a:extLst>
              <a:ext uri="{FF2B5EF4-FFF2-40B4-BE49-F238E27FC236}">
                <a16:creationId xmlns:a16="http://schemas.microsoft.com/office/drawing/2014/main" id="{6A56FEA0-DE3E-4141-B5B7-BB45040C16B7}"/>
              </a:ext>
            </a:extLst>
          </p:cNvPr>
          <p:cNvPicPr/>
          <p:nvPr userDrawn="1"/>
        </p:nvPicPr>
        <p:blipFill>
          <a:blip r:embed="rId19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4316" y="5557211"/>
            <a:ext cx="906145" cy="362585"/>
          </a:xfrm>
          <a:prstGeom prst="rect">
            <a:avLst/>
          </a:prstGeom>
        </p:spPr>
      </p:pic>
      <p:pic>
        <p:nvPicPr>
          <p:cNvPr id="43" name="Picture 40">
            <a:extLst>
              <a:ext uri="{FF2B5EF4-FFF2-40B4-BE49-F238E27FC236}">
                <a16:creationId xmlns:a16="http://schemas.microsoft.com/office/drawing/2014/main" id="{C5439AD9-6A6B-4373-B84F-0262405A1492}"/>
              </a:ext>
            </a:extLst>
          </p:cNvPr>
          <p:cNvPicPr/>
          <p:nvPr userDrawn="1"/>
        </p:nvPicPr>
        <p:blipFill>
          <a:blip r:embed="rId20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0655" y="5578483"/>
            <a:ext cx="1195705" cy="320040"/>
          </a:xfrm>
          <a:prstGeom prst="rect">
            <a:avLst/>
          </a:prstGeom>
        </p:spPr>
      </p:pic>
      <p:pic>
        <p:nvPicPr>
          <p:cNvPr id="44" name="Picture 41">
            <a:extLst>
              <a:ext uri="{FF2B5EF4-FFF2-40B4-BE49-F238E27FC236}">
                <a16:creationId xmlns:a16="http://schemas.microsoft.com/office/drawing/2014/main" id="{D9A0EC7A-BAC8-4E7C-B09F-5A3572A78912}"/>
              </a:ext>
            </a:extLst>
          </p:cNvPr>
          <p:cNvPicPr/>
          <p:nvPr userDrawn="1"/>
        </p:nvPicPr>
        <p:blipFill>
          <a:blip r:embed="rId21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4147" y="3581591"/>
            <a:ext cx="1263650" cy="315595"/>
          </a:xfrm>
          <a:prstGeom prst="rect">
            <a:avLst/>
          </a:prstGeom>
        </p:spPr>
      </p:pic>
      <p:pic>
        <p:nvPicPr>
          <p:cNvPr id="45" name="Picture 35">
            <a:extLst>
              <a:ext uri="{FF2B5EF4-FFF2-40B4-BE49-F238E27FC236}">
                <a16:creationId xmlns:a16="http://schemas.microsoft.com/office/drawing/2014/main" id="{E8D864A1-36F7-46D3-9382-D777E022E80E}"/>
              </a:ext>
            </a:extLst>
          </p:cNvPr>
          <p:cNvPicPr/>
          <p:nvPr userDrawn="1"/>
        </p:nvPicPr>
        <p:blipFill>
          <a:blip r:embed="rId22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3808" y="4393798"/>
            <a:ext cx="723265" cy="723265"/>
          </a:xfrm>
          <a:prstGeom prst="rect">
            <a:avLst/>
          </a:prstGeom>
        </p:spPr>
      </p:pic>
      <p:pic>
        <p:nvPicPr>
          <p:cNvPr id="46" name="Picture 47">
            <a:extLst>
              <a:ext uri="{FF2B5EF4-FFF2-40B4-BE49-F238E27FC236}">
                <a16:creationId xmlns:a16="http://schemas.microsoft.com/office/drawing/2014/main" id="{AD8D969A-D160-463D-876B-183411057593}"/>
              </a:ext>
            </a:extLst>
          </p:cNvPr>
          <p:cNvPicPr/>
          <p:nvPr userDrawn="1"/>
        </p:nvPicPr>
        <p:blipFill>
          <a:blip r:embed="rId23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3101" y="4223936"/>
            <a:ext cx="882015" cy="882015"/>
          </a:xfrm>
          <a:prstGeom prst="rect">
            <a:avLst/>
          </a:prstGeom>
        </p:spPr>
      </p:pic>
      <p:pic>
        <p:nvPicPr>
          <p:cNvPr id="47" name="Picture 45">
            <a:extLst>
              <a:ext uri="{FF2B5EF4-FFF2-40B4-BE49-F238E27FC236}">
                <a16:creationId xmlns:a16="http://schemas.microsoft.com/office/drawing/2014/main" id="{C06E0A13-C7F3-4266-B5C3-0F95965FA05B}"/>
              </a:ext>
            </a:extLst>
          </p:cNvPr>
          <p:cNvPicPr/>
          <p:nvPr userDrawn="1"/>
        </p:nvPicPr>
        <p:blipFill>
          <a:blip r:embed="rId24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2159" y="5345121"/>
            <a:ext cx="786765" cy="786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3693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ravokutnik 4">
            <a:extLst>
              <a:ext uri="{FF2B5EF4-FFF2-40B4-BE49-F238E27FC236}">
                <a16:creationId xmlns:a16="http://schemas.microsoft.com/office/drawing/2014/main" id="{01F5F74A-430A-2A9E-C222-5878342F9773}"/>
              </a:ext>
            </a:extLst>
          </p:cNvPr>
          <p:cNvSpPr/>
          <p:nvPr userDrawn="1"/>
        </p:nvSpPr>
        <p:spPr>
          <a:xfrm>
            <a:off x="-17489" y="5339751"/>
            <a:ext cx="12284251" cy="1591889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pic>
        <p:nvPicPr>
          <p:cNvPr id="11" name="Slika 10">
            <a:extLst>
              <a:ext uri="{FF2B5EF4-FFF2-40B4-BE49-F238E27FC236}">
                <a16:creationId xmlns:a16="http://schemas.microsoft.com/office/drawing/2014/main" id="{CA692024-D91A-49A4-B040-69E0F1E5005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0833"/>
          <a:stretch/>
        </p:blipFill>
        <p:spPr>
          <a:xfrm>
            <a:off x="-17489" y="0"/>
            <a:ext cx="12209489" cy="54292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2207AF3-1E77-6341-BFAD-60487F402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635134"/>
            <a:ext cx="10515600" cy="1591889"/>
          </a:xfrm>
        </p:spPr>
        <p:txBody>
          <a:bodyPr anchor="b">
            <a:normAutofit/>
          </a:bodyPr>
          <a:lstStyle>
            <a:lvl1pPr>
              <a:defRPr sz="32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49DCC913-725B-6B44-AAB7-08EDDD99F86F}"/>
              </a:ext>
            </a:extLst>
          </p:cNvPr>
          <p:cNvSpPr txBox="1">
            <a:spLocks/>
          </p:cNvSpPr>
          <p:nvPr userDrawn="1"/>
        </p:nvSpPr>
        <p:spPr>
          <a:xfrm>
            <a:off x="10704512" y="6165304"/>
            <a:ext cx="658586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7EEA10-06A0-604E-AEB7-31004AD3580A}" type="slidenum">
              <a:rPr lang="en-US" smtClean="0">
                <a:latin typeface="+mj-lt"/>
              </a:rPr>
              <a:pPr/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AD5372B-00DA-024E-B3EC-7BCE9AF06766}"/>
              </a:ext>
            </a:extLst>
          </p:cNvPr>
          <p:cNvSpPr/>
          <p:nvPr userDrawn="1"/>
        </p:nvSpPr>
        <p:spPr>
          <a:xfrm>
            <a:off x="887730" y="4347730"/>
            <a:ext cx="2104851" cy="72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A1179487-072A-5445-B8D4-B11D1443D0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59211"/>
            <a:ext cx="10515600" cy="866403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F47DE0-3AC1-0490-BF36-366C5DF622C4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tx1"/>
                </a:solidFill>
                <a:latin typeface="+mn-lt"/>
                <a:ea typeface="Open Sans" pitchFamily="2" charset="0"/>
                <a:cs typeface="Open Sans" pitchFamily="2" charset="0"/>
              </a:rPr>
              <a:t>23/05/2025</a:t>
            </a:fld>
            <a:endParaRPr lang="en-GB" sz="1800" b="0" i="0" kern="1200" dirty="0">
              <a:solidFill>
                <a:schemeClr val="tx1"/>
              </a:solidFill>
              <a:latin typeface="+mn-lt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4" name="Slika 3" descr="Slika na kojoj se prikazuje Font, grafika, grafički dizajn, snimka zaslona&#10;&#10;Opis je automatski generiran">
            <a:extLst>
              <a:ext uri="{FF2B5EF4-FFF2-40B4-BE49-F238E27FC236}">
                <a16:creationId xmlns:a16="http://schemas.microsoft.com/office/drawing/2014/main" id="{ABD85A7F-EBCA-5073-6B49-8A0213EF522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682455" y="5689013"/>
            <a:ext cx="1518610" cy="1012407"/>
          </a:xfrm>
          <a:prstGeom prst="rect">
            <a:avLst/>
          </a:prstGeom>
        </p:spPr>
      </p:pic>
      <p:pic>
        <p:nvPicPr>
          <p:cNvPr id="13" name="Slika 12" descr="Slika na kojoj se prikazuje Font, grafika, logotip, grafički dizajn&#10;&#10;Opis je automatski generiran">
            <a:extLst>
              <a:ext uri="{FF2B5EF4-FFF2-40B4-BE49-F238E27FC236}">
                <a16:creationId xmlns:a16="http://schemas.microsoft.com/office/drawing/2014/main" id="{1E0FE6FB-01D0-A03F-F554-EB504685C48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1793" y="5953131"/>
            <a:ext cx="1873995" cy="36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08351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artn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Slika 25">
            <a:extLst>
              <a:ext uri="{FF2B5EF4-FFF2-40B4-BE49-F238E27FC236}">
                <a16:creationId xmlns:a16="http://schemas.microsoft.com/office/drawing/2014/main" id="{2D6139F9-F3D7-4362-814C-F9F8F779E42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70416"/>
          <a:stretch/>
        </p:blipFill>
        <p:spPr>
          <a:xfrm>
            <a:off x="-17489" y="0"/>
            <a:ext cx="12209489" cy="2028824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E4442F64-2A67-D84C-B6DE-9C910A1D98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36712"/>
            <a:ext cx="10515600" cy="853976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Partners</a:t>
            </a:r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29ABDB6-D7BC-A441-A549-2A2F23A0CAB7}"/>
              </a:ext>
            </a:extLst>
          </p:cNvPr>
          <p:cNvCxnSpPr>
            <a:cxnSpLocks/>
          </p:cNvCxnSpPr>
          <p:nvPr userDrawn="1"/>
        </p:nvCxnSpPr>
        <p:spPr>
          <a:xfrm>
            <a:off x="4439816" y="2654229"/>
            <a:ext cx="0" cy="345638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C04E9C89-A707-7D45-B0F0-FCEB6D150964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64318" y="4941168"/>
            <a:ext cx="3023954" cy="303186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Coordinator: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84D0DFEC-27D4-144B-BAF8-8B847BAC81E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-212" t="144" r="41243" b="-144"/>
          <a:stretch/>
        </p:blipFill>
        <p:spPr>
          <a:xfrm>
            <a:off x="827999" y="2596736"/>
            <a:ext cx="3023952" cy="832264"/>
          </a:xfrm>
          <a:prstGeom prst="rect">
            <a:avLst/>
          </a:prstGeom>
        </p:spPr>
      </p:pic>
      <p:pic>
        <p:nvPicPr>
          <p:cNvPr id="28" name="Slika 27">
            <a:extLst>
              <a:ext uri="{FF2B5EF4-FFF2-40B4-BE49-F238E27FC236}">
                <a16:creationId xmlns:a16="http://schemas.microsoft.com/office/drawing/2014/main" id="{EBB36926-7CC5-4AF6-8950-BC2CF1911AE5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409319" y="5429503"/>
            <a:ext cx="1838262" cy="1057022"/>
          </a:xfrm>
          <a:prstGeom prst="rect">
            <a:avLst/>
          </a:prstGeom>
        </p:spPr>
      </p:pic>
      <p:pic>
        <p:nvPicPr>
          <p:cNvPr id="30" name="Picture 43">
            <a:extLst>
              <a:ext uri="{FF2B5EF4-FFF2-40B4-BE49-F238E27FC236}">
                <a16:creationId xmlns:a16="http://schemas.microsoft.com/office/drawing/2014/main" id="{0529424C-7243-4DA6-96B7-92AECD53FFCC}"/>
              </a:ext>
            </a:extLst>
          </p:cNvPr>
          <p:cNvPicPr/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5958" y="3532928"/>
            <a:ext cx="1216025" cy="481965"/>
          </a:xfrm>
          <a:prstGeom prst="rect">
            <a:avLst/>
          </a:prstGeom>
        </p:spPr>
      </p:pic>
      <p:pic>
        <p:nvPicPr>
          <p:cNvPr id="31" name="Picture 44">
            <a:extLst>
              <a:ext uri="{FF2B5EF4-FFF2-40B4-BE49-F238E27FC236}">
                <a16:creationId xmlns:a16="http://schemas.microsoft.com/office/drawing/2014/main" id="{E17A11EE-5716-47C6-8351-002A00AC87AA}"/>
              </a:ext>
            </a:extLst>
          </p:cNvPr>
          <p:cNvPicPr/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3695" y="4388718"/>
            <a:ext cx="1104900" cy="552450"/>
          </a:xfrm>
          <a:prstGeom prst="rect">
            <a:avLst/>
          </a:prstGeom>
        </p:spPr>
      </p:pic>
      <p:pic>
        <p:nvPicPr>
          <p:cNvPr id="32" name="Picture 24">
            <a:extLst>
              <a:ext uri="{FF2B5EF4-FFF2-40B4-BE49-F238E27FC236}">
                <a16:creationId xmlns:a16="http://schemas.microsoft.com/office/drawing/2014/main" id="{4971BE25-D130-47C3-8F73-0BC1A0B90D9A}"/>
              </a:ext>
            </a:extLst>
          </p:cNvPr>
          <p:cNvPicPr/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4844" y="2669786"/>
            <a:ext cx="1025525" cy="427990"/>
          </a:xfrm>
          <a:prstGeom prst="rect">
            <a:avLst/>
          </a:prstGeom>
        </p:spPr>
      </p:pic>
      <p:pic>
        <p:nvPicPr>
          <p:cNvPr id="34" name="Picture 13">
            <a:extLst>
              <a:ext uri="{FF2B5EF4-FFF2-40B4-BE49-F238E27FC236}">
                <a16:creationId xmlns:a16="http://schemas.microsoft.com/office/drawing/2014/main" id="{D0E04117-342D-4B03-B961-40F15FEC6371}"/>
              </a:ext>
            </a:extLst>
          </p:cNvPr>
          <p:cNvPicPr/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430" y="2780886"/>
            <a:ext cx="1049020" cy="274955"/>
          </a:xfrm>
          <a:prstGeom prst="rect">
            <a:avLst/>
          </a:prstGeom>
        </p:spPr>
      </p:pic>
      <p:pic>
        <p:nvPicPr>
          <p:cNvPr id="36" name="Picture 37">
            <a:extLst>
              <a:ext uri="{FF2B5EF4-FFF2-40B4-BE49-F238E27FC236}">
                <a16:creationId xmlns:a16="http://schemas.microsoft.com/office/drawing/2014/main" id="{ACC8B876-9459-49E6-A871-869067F58875}"/>
              </a:ext>
            </a:extLst>
          </p:cNvPr>
          <p:cNvPicPr/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9811" y="3532928"/>
            <a:ext cx="1413510" cy="397510"/>
          </a:xfrm>
          <a:prstGeom prst="rect">
            <a:avLst/>
          </a:prstGeom>
        </p:spPr>
      </p:pic>
      <p:pic>
        <p:nvPicPr>
          <p:cNvPr id="37" name="Picture 25">
            <a:extLst>
              <a:ext uri="{FF2B5EF4-FFF2-40B4-BE49-F238E27FC236}">
                <a16:creationId xmlns:a16="http://schemas.microsoft.com/office/drawing/2014/main" id="{8D5DA003-5C1E-4545-B261-90ED8EA040EB}"/>
              </a:ext>
            </a:extLst>
          </p:cNvPr>
          <p:cNvPicPr/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5703" y="4461426"/>
            <a:ext cx="969645" cy="407035"/>
          </a:xfrm>
          <a:prstGeom prst="rect">
            <a:avLst/>
          </a:prstGeom>
        </p:spPr>
      </p:pic>
      <p:pic>
        <p:nvPicPr>
          <p:cNvPr id="38" name="Picture 42">
            <a:extLst>
              <a:ext uri="{FF2B5EF4-FFF2-40B4-BE49-F238E27FC236}">
                <a16:creationId xmlns:a16="http://schemas.microsoft.com/office/drawing/2014/main" id="{7EEC7A35-9ECF-4758-8072-DBC801EE8F88}"/>
              </a:ext>
            </a:extLst>
          </p:cNvPr>
          <p:cNvPicPr/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9032" y="3581591"/>
            <a:ext cx="738505" cy="368935"/>
          </a:xfrm>
          <a:prstGeom prst="rect">
            <a:avLst/>
          </a:prstGeom>
        </p:spPr>
      </p:pic>
      <p:pic>
        <p:nvPicPr>
          <p:cNvPr id="39" name="Picture 36">
            <a:extLst>
              <a:ext uri="{FF2B5EF4-FFF2-40B4-BE49-F238E27FC236}">
                <a16:creationId xmlns:a16="http://schemas.microsoft.com/office/drawing/2014/main" id="{02AE47F1-DC21-4480-AB69-678475C34E86}"/>
              </a:ext>
            </a:extLst>
          </p:cNvPr>
          <p:cNvPicPr/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51" y="3415750"/>
            <a:ext cx="943610" cy="755015"/>
          </a:xfrm>
          <a:prstGeom prst="rect">
            <a:avLst/>
          </a:prstGeom>
        </p:spPr>
      </p:pic>
      <p:pic>
        <p:nvPicPr>
          <p:cNvPr id="40" name="Picture 38">
            <a:extLst>
              <a:ext uri="{FF2B5EF4-FFF2-40B4-BE49-F238E27FC236}">
                <a16:creationId xmlns:a16="http://schemas.microsoft.com/office/drawing/2014/main" id="{10B2257C-FD09-4FA6-95AB-A91839100E89}"/>
              </a:ext>
            </a:extLst>
          </p:cNvPr>
          <p:cNvPicPr/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7236" y="4393798"/>
            <a:ext cx="946150" cy="542290"/>
          </a:xfrm>
          <a:prstGeom prst="rect">
            <a:avLst/>
          </a:prstGeom>
        </p:spPr>
      </p:pic>
      <p:pic>
        <p:nvPicPr>
          <p:cNvPr id="41" name="Picture 11">
            <a:extLst>
              <a:ext uri="{FF2B5EF4-FFF2-40B4-BE49-F238E27FC236}">
                <a16:creationId xmlns:a16="http://schemas.microsoft.com/office/drawing/2014/main" id="{7BAB46C8-0714-4079-A6F3-11C51617A700}"/>
              </a:ext>
            </a:extLst>
          </p:cNvPr>
          <p:cNvPicPr/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1752" y="5360996"/>
            <a:ext cx="755015" cy="755015"/>
          </a:xfrm>
          <a:prstGeom prst="rect">
            <a:avLst/>
          </a:prstGeom>
        </p:spPr>
      </p:pic>
      <p:pic>
        <p:nvPicPr>
          <p:cNvPr id="42" name="Picture 33">
            <a:extLst>
              <a:ext uri="{FF2B5EF4-FFF2-40B4-BE49-F238E27FC236}">
                <a16:creationId xmlns:a16="http://schemas.microsoft.com/office/drawing/2014/main" id="{1F2F0D8D-2160-4748-BA70-9F05B1A174C8}"/>
              </a:ext>
            </a:extLst>
          </p:cNvPr>
          <p:cNvPicPr/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0186" y="2596736"/>
            <a:ext cx="1565275" cy="459105"/>
          </a:xfrm>
          <a:prstGeom prst="rect">
            <a:avLst/>
          </a:prstGeom>
        </p:spPr>
      </p:pic>
      <p:pic>
        <p:nvPicPr>
          <p:cNvPr id="43" name="Picture 20">
            <a:extLst>
              <a:ext uri="{FF2B5EF4-FFF2-40B4-BE49-F238E27FC236}">
                <a16:creationId xmlns:a16="http://schemas.microsoft.com/office/drawing/2014/main" id="{DA72A5F7-16DA-426E-9D52-AE46976010D5}"/>
              </a:ext>
            </a:extLst>
          </p:cNvPr>
          <p:cNvPicPr/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2265" y="2742811"/>
            <a:ext cx="1001395" cy="281940"/>
          </a:xfrm>
          <a:prstGeom prst="rect">
            <a:avLst/>
          </a:prstGeom>
        </p:spPr>
      </p:pic>
      <p:pic>
        <p:nvPicPr>
          <p:cNvPr id="44" name="Picture 39">
            <a:extLst>
              <a:ext uri="{FF2B5EF4-FFF2-40B4-BE49-F238E27FC236}">
                <a16:creationId xmlns:a16="http://schemas.microsoft.com/office/drawing/2014/main" id="{AA631774-D298-4F4F-9817-305FE0BE3A91}"/>
              </a:ext>
            </a:extLst>
          </p:cNvPr>
          <p:cNvPicPr/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4316" y="5557211"/>
            <a:ext cx="906145" cy="362585"/>
          </a:xfrm>
          <a:prstGeom prst="rect">
            <a:avLst/>
          </a:prstGeom>
        </p:spPr>
      </p:pic>
      <p:pic>
        <p:nvPicPr>
          <p:cNvPr id="45" name="Picture 40">
            <a:extLst>
              <a:ext uri="{FF2B5EF4-FFF2-40B4-BE49-F238E27FC236}">
                <a16:creationId xmlns:a16="http://schemas.microsoft.com/office/drawing/2014/main" id="{1852786D-C70D-4178-9BC0-D168BE526945}"/>
              </a:ext>
            </a:extLst>
          </p:cNvPr>
          <p:cNvPicPr/>
          <p:nvPr userDrawn="1"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0655" y="5578483"/>
            <a:ext cx="1195705" cy="320040"/>
          </a:xfrm>
          <a:prstGeom prst="rect">
            <a:avLst/>
          </a:prstGeom>
        </p:spPr>
      </p:pic>
      <p:pic>
        <p:nvPicPr>
          <p:cNvPr id="46" name="Picture 41">
            <a:extLst>
              <a:ext uri="{FF2B5EF4-FFF2-40B4-BE49-F238E27FC236}">
                <a16:creationId xmlns:a16="http://schemas.microsoft.com/office/drawing/2014/main" id="{B65ECE45-76D4-4AEF-A5E4-BB481110BBE7}"/>
              </a:ext>
            </a:extLst>
          </p:cNvPr>
          <p:cNvPicPr/>
          <p:nvPr userDrawn="1"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4147" y="3581591"/>
            <a:ext cx="1263650" cy="315595"/>
          </a:xfrm>
          <a:prstGeom prst="rect">
            <a:avLst/>
          </a:prstGeom>
        </p:spPr>
      </p:pic>
      <p:pic>
        <p:nvPicPr>
          <p:cNvPr id="47" name="Picture 35">
            <a:extLst>
              <a:ext uri="{FF2B5EF4-FFF2-40B4-BE49-F238E27FC236}">
                <a16:creationId xmlns:a16="http://schemas.microsoft.com/office/drawing/2014/main" id="{D77CB74F-891E-493B-9926-C040A79292FA}"/>
              </a:ext>
            </a:extLst>
          </p:cNvPr>
          <p:cNvPicPr/>
          <p:nvPr userDrawn="1"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3808" y="4393798"/>
            <a:ext cx="723265" cy="723265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1DCEBF8A-F8C5-4000-9933-EFD351E824F6}"/>
              </a:ext>
            </a:extLst>
          </p:cNvPr>
          <p:cNvPicPr/>
          <p:nvPr userDrawn="1"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3101" y="4223936"/>
            <a:ext cx="882015" cy="882015"/>
          </a:xfrm>
          <a:prstGeom prst="rect">
            <a:avLst/>
          </a:prstGeom>
        </p:spPr>
      </p:pic>
      <p:pic>
        <p:nvPicPr>
          <p:cNvPr id="50" name="Picture 45">
            <a:extLst>
              <a:ext uri="{FF2B5EF4-FFF2-40B4-BE49-F238E27FC236}">
                <a16:creationId xmlns:a16="http://schemas.microsoft.com/office/drawing/2014/main" id="{F05BF874-5A59-4067-AC22-8CE1F8219ED2}"/>
              </a:ext>
            </a:extLst>
          </p:cNvPr>
          <p:cNvPicPr/>
          <p:nvPr userDrawn="1"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2159" y="5345121"/>
            <a:ext cx="786765" cy="786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10281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 Slide (Thank You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Slika 12">
            <a:extLst>
              <a:ext uri="{FF2B5EF4-FFF2-40B4-BE49-F238E27FC236}">
                <a16:creationId xmlns:a16="http://schemas.microsoft.com/office/drawing/2014/main" id="{9BC532F7-F571-4887-B0E1-62A90FCD339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0833"/>
          <a:stretch/>
        </p:blipFill>
        <p:spPr>
          <a:xfrm>
            <a:off x="-17489" y="0"/>
            <a:ext cx="12209489" cy="5429249"/>
          </a:xfrm>
          <a:prstGeom prst="rect">
            <a:avLst/>
          </a:prstGeom>
        </p:spPr>
      </p:pic>
      <p:sp>
        <p:nvSpPr>
          <p:cNvPr id="27" name="Title 1">
            <a:extLst>
              <a:ext uri="{FF2B5EF4-FFF2-40B4-BE49-F238E27FC236}">
                <a16:creationId xmlns:a16="http://schemas.microsoft.com/office/drawing/2014/main" id="{DE9005D6-FA24-FB41-BE33-D84D823585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0" y="2769404"/>
            <a:ext cx="9144000" cy="1013780"/>
          </a:xfrm>
        </p:spPr>
        <p:txBody>
          <a:bodyPr lIns="90000" tIns="46800" rIns="90000" bIns="46800" anchor="b">
            <a:normAutofit/>
          </a:bodyPr>
          <a:lstStyle>
            <a:lvl1pPr algn="l">
              <a:defRPr sz="4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Thank you message</a:t>
            </a:r>
            <a:endParaRPr lang="en-US" dirty="0"/>
          </a:p>
        </p:txBody>
      </p:sp>
      <p:sp>
        <p:nvSpPr>
          <p:cNvPr id="28" name="Subtitle 2">
            <a:extLst>
              <a:ext uri="{FF2B5EF4-FFF2-40B4-BE49-F238E27FC236}">
                <a16:creationId xmlns:a16="http://schemas.microsoft.com/office/drawing/2014/main" id="{2C7B9ECF-56BE-7746-B299-E0729712B8D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0" y="4073928"/>
            <a:ext cx="9144000" cy="294056"/>
          </a:xfrm>
        </p:spPr>
        <p:txBody>
          <a:bodyPr lIns="90000" tIns="46800" rIns="90000" bIns="46800">
            <a:no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Additional info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43440B-2156-F902-5DCD-C6AC6CEFCEBB}"/>
              </a:ext>
            </a:extLst>
          </p:cNvPr>
          <p:cNvSpPr txBox="1"/>
          <p:nvPr userDrawn="1"/>
        </p:nvSpPr>
        <p:spPr>
          <a:xfrm>
            <a:off x="8260680" y="699064"/>
            <a:ext cx="3463960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1800" b="0" i="0" spc="50" baseline="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www.</a:t>
            </a:r>
            <a:r>
              <a:rPr lang="sl-SI" sz="1800" b="0" i="0" spc="50" baseline="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inno2mare</a:t>
            </a:r>
            <a:r>
              <a:rPr lang="en-US" sz="1800" b="0" i="0" spc="50" baseline="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.eu</a:t>
            </a:r>
          </a:p>
        </p:txBody>
      </p:sp>
      <p:grpSp>
        <p:nvGrpSpPr>
          <p:cNvPr id="14" name="Skupina 13">
            <a:extLst>
              <a:ext uri="{FF2B5EF4-FFF2-40B4-BE49-F238E27FC236}">
                <a16:creationId xmlns:a16="http://schemas.microsoft.com/office/drawing/2014/main" id="{F342E34E-720F-467B-B3AF-34EA6D65E561}"/>
              </a:ext>
            </a:extLst>
          </p:cNvPr>
          <p:cNvGrpSpPr/>
          <p:nvPr userDrawn="1"/>
        </p:nvGrpSpPr>
        <p:grpSpPr>
          <a:xfrm>
            <a:off x="1062506" y="5615770"/>
            <a:ext cx="5138789" cy="753664"/>
            <a:chOff x="1062506" y="5615770"/>
            <a:chExt cx="5138789" cy="753664"/>
          </a:xfrm>
        </p:grpSpPr>
        <p:sp>
          <p:nvSpPr>
            <p:cNvPr id="15" name="PoljeZBesedilom 14">
              <a:extLst>
                <a:ext uri="{FF2B5EF4-FFF2-40B4-BE49-F238E27FC236}">
                  <a16:creationId xmlns:a16="http://schemas.microsoft.com/office/drawing/2014/main" id="{F117B5AE-E9EC-488E-AAA0-44F121C6DE52}"/>
                </a:ext>
              </a:extLst>
            </p:cNvPr>
            <p:cNvSpPr txBox="1"/>
            <p:nvPr userDrawn="1"/>
          </p:nvSpPr>
          <p:spPr>
            <a:xfrm>
              <a:off x="3622271" y="5723103"/>
              <a:ext cx="2579024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200" noProof="0">
                  <a:solidFill>
                    <a:schemeClr val="tx2"/>
                  </a:solidFill>
                </a:rPr>
                <a:t>Horizon Europe</a:t>
              </a:r>
            </a:p>
            <a:p>
              <a:r>
                <a:rPr lang="en-GB" sz="1200" noProof="0">
                  <a:solidFill>
                    <a:schemeClr val="tx2"/>
                  </a:solidFill>
                </a:rPr>
                <a:t>European Union Funding</a:t>
              </a:r>
            </a:p>
            <a:p>
              <a:r>
                <a:rPr lang="en-GB" sz="1200" noProof="0">
                  <a:solidFill>
                    <a:schemeClr val="tx2"/>
                  </a:solidFill>
                </a:rPr>
                <a:t>Grant agreement ID: 101087348</a:t>
              </a:r>
            </a:p>
          </p:txBody>
        </p:sp>
        <p:pic>
          <p:nvPicPr>
            <p:cNvPr id="16" name="Slika 15">
              <a:extLst>
                <a:ext uri="{FF2B5EF4-FFF2-40B4-BE49-F238E27FC236}">
                  <a16:creationId xmlns:a16="http://schemas.microsoft.com/office/drawing/2014/main" id="{8FC7A36A-EA6B-46D2-8E8D-8DF0632DA60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1062506" y="5615770"/>
              <a:ext cx="2524351" cy="6623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903064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ravokutnik 6">
            <a:extLst>
              <a:ext uri="{FF2B5EF4-FFF2-40B4-BE49-F238E27FC236}">
                <a16:creationId xmlns:a16="http://schemas.microsoft.com/office/drawing/2014/main" id="{945B8C87-A91F-4E35-3B3A-BF6DCBC5050A}"/>
              </a:ext>
            </a:extLst>
          </p:cNvPr>
          <p:cNvSpPr/>
          <p:nvPr userDrawn="1"/>
        </p:nvSpPr>
        <p:spPr>
          <a:xfrm>
            <a:off x="-17489" y="5805264"/>
            <a:ext cx="12284251" cy="1126376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207AF3-1E77-6341-BFAD-60487F402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768351"/>
            <a:ext cx="10515600" cy="2660650"/>
          </a:xfrm>
        </p:spPr>
        <p:txBody>
          <a:bodyPr anchor="b">
            <a:norm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1A80E2-FFB6-6C4E-8FF4-29E53153B4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09119"/>
            <a:ext cx="10515600" cy="1296145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49DCC913-725B-6B44-AAB7-08EDDD99F86F}"/>
              </a:ext>
            </a:extLst>
          </p:cNvPr>
          <p:cNvSpPr txBox="1">
            <a:spLocks/>
          </p:cNvSpPr>
          <p:nvPr userDrawn="1"/>
        </p:nvSpPr>
        <p:spPr>
          <a:xfrm>
            <a:off x="10704512" y="6165304"/>
            <a:ext cx="658586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7EEA10-06A0-604E-AEB7-31004AD3580A}" type="slidenum">
              <a:rPr lang="en-US" smtClean="0">
                <a:latin typeface="+mj-lt"/>
              </a:rPr>
              <a:pPr/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1EAB46-C3A7-3ED2-6C78-2162D8DBC1E8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tx1"/>
                </a:solidFill>
                <a:latin typeface="+mn-lt"/>
                <a:ea typeface="Open Sans" pitchFamily="2" charset="0"/>
                <a:cs typeface="Open Sans" pitchFamily="2" charset="0"/>
              </a:rPr>
              <a:t>23/05/2025</a:t>
            </a:fld>
            <a:endParaRPr lang="en-GB" sz="1800" b="0" i="0" kern="1200" dirty="0">
              <a:solidFill>
                <a:schemeClr val="tx1"/>
              </a:solidFill>
              <a:latin typeface="+mn-lt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6" name="Slika 5" descr="Slika na kojoj se prikazuje Font, grafika, grafički dizajn, snimka zaslona&#10;&#10;Opis je automatski generiran">
            <a:extLst>
              <a:ext uri="{FF2B5EF4-FFF2-40B4-BE49-F238E27FC236}">
                <a16:creationId xmlns:a16="http://schemas.microsoft.com/office/drawing/2014/main" id="{D0B3B3B7-82C6-ABFB-E3A2-68449FD1741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82454" y="5838937"/>
            <a:ext cx="1518610" cy="1012407"/>
          </a:xfrm>
          <a:prstGeom prst="rect">
            <a:avLst/>
          </a:prstGeom>
        </p:spPr>
      </p:pic>
      <p:pic>
        <p:nvPicPr>
          <p:cNvPr id="9" name="Slika 8" descr="Slika na kojoj se prikazuje Font, grafika, logotip, grafički dizajn&#10;&#10;Opis je automatski generiran">
            <a:extLst>
              <a:ext uri="{FF2B5EF4-FFF2-40B4-BE49-F238E27FC236}">
                <a16:creationId xmlns:a16="http://schemas.microsoft.com/office/drawing/2014/main" id="{88E29781-74B4-C065-7709-620328E40DA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793" y="6134810"/>
            <a:ext cx="1873995" cy="36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7747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avokutnik 1">
            <a:extLst>
              <a:ext uri="{FF2B5EF4-FFF2-40B4-BE49-F238E27FC236}">
                <a16:creationId xmlns:a16="http://schemas.microsoft.com/office/drawing/2014/main" id="{FDD1E468-2501-818F-A9AD-601F8075B00C}"/>
              </a:ext>
            </a:extLst>
          </p:cNvPr>
          <p:cNvSpPr/>
          <p:nvPr userDrawn="1"/>
        </p:nvSpPr>
        <p:spPr>
          <a:xfrm>
            <a:off x="-17489" y="5805264"/>
            <a:ext cx="12284251" cy="1126376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A068F61-FA50-B144-AD2A-2E9C66011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6712"/>
            <a:ext cx="10515600" cy="853976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6133A0-819C-E94E-960E-122CC9E343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30059"/>
            <a:ext cx="10515600" cy="3875206"/>
          </a:xfrm>
        </p:spPr>
        <p:txBody>
          <a:bodyPr/>
          <a:lstStyle>
            <a:lvl1pPr marL="368300" indent="-352425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tabLst/>
              <a:defRPr sz="2400">
                <a:solidFill>
                  <a:schemeClr val="tx1"/>
                </a:solidFill>
                <a:latin typeface="+mn-lt"/>
              </a:defRPr>
            </a:lvl1pPr>
            <a:lvl2pPr marL="771525" indent="-322263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tabLst/>
              <a:defRPr sz="2000">
                <a:solidFill>
                  <a:schemeClr val="tx1"/>
                </a:solidFill>
                <a:latin typeface="+mn-lt"/>
              </a:defRPr>
            </a:lvl2pPr>
            <a:lvl3pPr marL="1076325" indent="-257175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tabLst/>
              <a:defRPr>
                <a:solidFill>
                  <a:schemeClr val="tx1"/>
                </a:solidFill>
                <a:latin typeface="+mn-lt"/>
              </a:defRPr>
            </a:lvl3pPr>
            <a:lvl4pPr marL="1477963" indent="-225425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tabLst/>
              <a:defRPr>
                <a:solidFill>
                  <a:schemeClr val="tx1"/>
                </a:solidFill>
                <a:latin typeface="+mn-lt"/>
              </a:defRPr>
            </a:lvl4pPr>
            <a:lvl5pPr marL="1831975" indent="-225425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tabLst/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EFBFB532-2F82-484E-9247-AA12B6BA725C}"/>
              </a:ext>
            </a:extLst>
          </p:cNvPr>
          <p:cNvSpPr txBox="1">
            <a:spLocks/>
          </p:cNvSpPr>
          <p:nvPr userDrawn="1"/>
        </p:nvSpPr>
        <p:spPr>
          <a:xfrm>
            <a:off x="10704512" y="6165304"/>
            <a:ext cx="658586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7EEA10-06A0-604E-AEB7-31004AD3580A}" type="slidenum">
              <a:rPr lang="en-US" smtClean="0">
                <a:latin typeface="+mj-lt"/>
              </a:rPr>
              <a:pPr/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B57999-FDED-F542-9089-8571B3B32F0C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23/05/2025</a:t>
            </a:fld>
            <a:endParaRPr lang="en-GB" sz="1800" b="0" i="0" kern="1200" dirty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4" name="Slika 3" descr="Slika na kojoj se prikazuje Font, grafika, grafički dizajn, snimka zaslona&#10;&#10;Opis je automatski generiran">
            <a:extLst>
              <a:ext uri="{FF2B5EF4-FFF2-40B4-BE49-F238E27FC236}">
                <a16:creationId xmlns:a16="http://schemas.microsoft.com/office/drawing/2014/main" id="{890A027B-292D-EF46-7EF5-7D4FD96BC5B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82454" y="5838937"/>
            <a:ext cx="1518610" cy="1012407"/>
          </a:xfrm>
          <a:prstGeom prst="rect">
            <a:avLst/>
          </a:prstGeom>
        </p:spPr>
      </p:pic>
      <p:pic>
        <p:nvPicPr>
          <p:cNvPr id="5" name="Slika 4" descr="Slika na kojoj se prikazuje Font, grafika, logotip, grafički dizajn&#10;&#10;Opis je automatski generiran">
            <a:extLst>
              <a:ext uri="{FF2B5EF4-FFF2-40B4-BE49-F238E27FC236}">
                <a16:creationId xmlns:a16="http://schemas.microsoft.com/office/drawing/2014/main" id="{D4C3FD99-B713-6201-3FCE-E7F9B5F8F72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793" y="6134810"/>
            <a:ext cx="1873995" cy="36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316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avokutnik 1">
            <a:extLst>
              <a:ext uri="{FF2B5EF4-FFF2-40B4-BE49-F238E27FC236}">
                <a16:creationId xmlns:a16="http://schemas.microsoft.com/office/drawing/2014/main" id="{06494C81-7810-5767-C588-79C543981363}"/>
              </a:ext>
            </a:extLst>
          </p:cNvPr>
          <p:cNvSpPr/>
          <p:nvPr userDrawn="1"/>
        </p:nvSpPr>
        <p:spPr>
          <a:xfrm>
            <a:off x="-17489" y="5805264"/>
            <a:ext cx="12284251" cy="1126376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6133A0-819C-E94E-960E-122CC9E343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687215"/>
            <a:ext cx="10515600" cy="3118049"/>
          </a:xfrm>
        </p:spPr>
        <p:txBody>
          <a:bodyPr/>
          <a:lstStyle>
            <a:lvl1pPr marL="368300" indent="-352425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tabLst/>
              <a:defRPr sz="2400">
                <a:solidFill>
                  <a:schemeClr val="tx1"/>
                </a:solidFill>
                <a:latin typeface="+mn-lt"/>
              </a:defRPr>
            </a:lvl1pPr>
            <a:lvl2pPr marL="771525" indent="-322263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tabLst/>
              <a:defRPr sz="2000">
                <a:solidFill>
                  <a:schemeClr val="tx1"/>
                </a:solidFill>
                <a:latin typeface="+mn-lt"/>
              </a:defRPr>
            </a:lvl2pPr>
            <a:lvl3pPr marL="1076325" indent="-257175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tabLst/>
              <a:defRPr>
                <a:solidFill>
                  <a:schemeClr val="tx1"/>
                </a:solidFill>
                <a:latin typeface="+mn-lt"/>
              </a:defRPr>
            </a:lvl3pPr>
            <a:lvl4pPr marL="1477963" indent="-225425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tabLst/>
              <a:defRPr>
                <a:solidFill>
                  <a:schemeClr val="tx1"/>
                </a:solidFill>
                <a:latin typeface="+mn-lt"/>
              </a:defRPr>
            </a:lvl4pPr>
            <a:lvl5pPr marL="1831975" indent="-225425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tabLst/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EFBFB532-2F82-484E-9247-AA12B6BA725C}"/>
              </a:ext>
            </a:extLst>
          </p:cNvPr>
          <p:cNvSpPr txBox="1">
            <a:spLocks/>
          </p:cNvSpPr>
          <p:nvPr userDrawn="1"/>
        </p:nvSpPr>
        <p:spPr>
          <a:xfrm>
            <a:off x="10991849" y="6165304"/>
            <a:ext cx="371249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7EEA10-06A0-604E-AEB7-31004AD3580A}" type="slidenum">
              <a:rPr lang="en-US" smtClean="0">
                <a:latin typeface="+mj-lt"/>
              </a:rPr>
              <a:pPr/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A068F61-FA50-B144-AD2A-2E9C66011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6712"/>
            <a:ext cx="10515600" cy="853976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70C231C-F67E-854D-BE5E-0766C3687A6B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839788" y="1957016"/>
            <a:ext cx="10523309" cy="407771"/>
          </a:xfrm>
        </p:spPr>
        <p:txBody>
          <a:bodyPr anchor="b">
            <a:noAutofit/>
          </a:bodyPr>
          <a:lstStyle>
            <a:lvl1pPr marL="0" indent="0">
              <a:buNone/>
              <a:defRPr sz="2400" b="0" i="0" cap="none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B069FF-DFE8-B0DB-332B-46F7AB8BBB8C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tx1"/>
                </a:solidFill>
                <a:latin typeface="+mn-lt"/>
                <a:ea typeface="Open Sans" pitchFamily="2" charset="0"/>
                <a:cs typeface="Open Sans" pitchFamily="2" charset="0"/>
              </a:rPr>
              <a:t>23/05/2025</a:t>
            </a:fld>
            <a:endParaRPr lang="en-GB" sz="1800" b="0" i="0" kern="1200" dirty="0">
              <a:solidFill>
                <a:schemeClr val="tx1"/>
              </a:solidFill>
              <a:latin typeface="+mn-lt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4" name="Slika 3" descr="Slika na kojoj se prikazuje Font, grafika, grafički dizajn, snimka zaslona&#10;&#10;Opis je automatski generiran">
            <a:extLst>
              <a:ext uri="{FF2B5EF4-FFF2-40B4-BE49-F238E27FC236}">
                <a16:creationId xmlns:a16="http://schemas.microsoft.com/office/drawing/2014/main" id="{7CCFF216-1764-C2C0-8D90-901EEF0BABB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82454" y="5838937"/>
            <a:ext cx="1518610" cy="1012407"/>
          </a:xfrm>
          <a:prstGeom prst="rect">
            <a:avLst/>
          </a:prstGeom>
        </p:spPr>
      </p:pic>
      <p:pic>
        <p:nvPicPr>
          <p:cNvPr id="5" name="Slika 4" descr="Slika na kojoj se prikazuje Font, grafika, logotip, grafički dizajn&#10;&#10;Opis je automatski generiran">
            <a:extLst>
              <a:ext uri="{FF2B5EF4-FFF2-40B4-BE49-F238E27FC236}">
                <a16:creationId xmlns:a16="http://schemas.microsoft.com/office/drawing/2014/main" id="{243C211E-0976-70D1-7F7C-6BC313E0E01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793" y="6134810"/>
            <a:ext cx="1873995" cy="36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0559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ravokutnik 4">
            <a:extLst>
              <a:ext uri="{FF2B5EF4-FFF2-40B4-BE49-F238E27FC236}">
                <a16:creationId xmlns:a16="http://schemas.microsoft.com/office/drawing/2014/main" id="{C91C8C60-1B89-6FDB-DED3-F1512CFE74DC}"/>
              </a:ext>
            </a:extLst>
          </p:cNvPr>
          <p:cNvSpPr/>
          <p:nvPr userDrawn="1"/>
        </p:nvSpPr>
        <p:spPr>
          <a:xfrm>
            <a:off x="-17489" y="5805264"/>
            <a:ext cx="12284251" cy="1126376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552F86-9897-1944-B750-8C6CCF233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F3B83E-606A-5F43-BD7B-C6D2EC3F3B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28557"/>
            <a:ext cx="5041776" cy="3888432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5AC386-BF1E-944C-A2EC-9B0355C5A1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12024" y="1928557"/>
            <a:ext cx="5041776" cy="3888432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EFD21297-302E-2F42-9698-E3A76BF22FD1}"/>
              </a:ext>
            </a:extLst>
          </p:cNvPr>
          <p:cNvSpPr txBox="1">
            <a:spLocks/>
          </p:cNvSpPr>
          <p:nvPr userDrawn="1"/>
        </p:nvSpPr>
        <p:spPr>
          <a:xfrm>
            <a:off x="10704512" y="6165304"/>
            <a:ext cx="658586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 </a:t>
            </a:r>
            <a:fld id="{EF7EEA10-06A0-604E-AEB7-31004AD3580A}" type="slidenum">
              <a:rPr lang="en-US" smtClean="0">
                <a:latin typeface="+mj-lt"/>
              </a:rPr>
              <a:pPr/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88212E-47DD-FDDF-DCFC-DBE8BB04BABA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23/05/2025</a:t>
            </a:fld>
            <a:endParaRPr lang="en-GB" sz="1800" b="0" i="0" kern="1200" dirty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6" name="Slika 5" descr="Slika na kojoj se prikazuje Font, grafika, grafički dizajn, snimka zaslona&#10;&#10;Opis je automatski generiran">
            <a:extLst>
              <a:ext uri="{FF2B5EF4-FFF2-40B4-BE49-F238E27FC236}">
                <a16:creationId xmlns:a16="http://schemas.microsoft.com/office/drawing/2014/main" id="{CC81C80D-12AF-36CE-4FAF-F01CE1A369B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82454" y="5838937"/>
            <a:ext cx="1518610" cy="1012407"/>
          </a:xfrm>
          <a:prstGeom prst="rect">
            <a:avLst/>
          </a:prstGeom>
        </p:spPr>
      </p:pic>
      <p:pic>
        <p:nvPicPr>
          <p:cNvPr id="7" name="Slika 6" descr="Slika na kojoj se prikazuje Font, grafika, logotip, grafički dizajn&#10;&#10;Opis je automatski generiran">
            <a:extLst>
              <a:ext uri="{FF2B5EF4-FFF2-40B4-BE49-F238E27FC236}">
                <a16:creationId xmlns:a16="http://schemas.microsoft.com/office/drawing/2014/main" id="{16548671-045A-93F9-D477-FD07FBEEE47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793" y="6134810"/>
            <a:ext cx="1873995" cy="36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6797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avokutnik 1">
            <a:extLst>
              <a:ext uri="{FF2B5EF4-FFF2-40B4-BE49-F238E27FC236}">
                <a16:creationId xmlns:a16="http://schemas.microsoft.com/office/drawing/2014/main" id="{666E93DE-F99D-A80E-C3A4-1A5D1C968734}"/>
              </a:ext>
            </a:extLst>
          </p:cNvPr>
          <p:cNvSpPr/>
          <p:nvPr userDrawn="1"/>
        </p:nvSpPr>
        <p:spPr>
          <a:xfrm>
            <a:off x="-17489" y="5805264"/>
            <a:ext cx="12284251" cy="1126376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42D810-7DBE-6E42-982B-2F24EA6498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957016"/>
            <a:ext cx="5040188" cy="463872"/>
          </a:xfrm>
        </p:spPr>
        <p:txBody>
          <a:bodyPr anchor="b">
            <a:noAutofit/>
          </a:bodyPr>
          <a:lstStyle>
            <a:lvl1pPr marL="0" indent="0">
              <a:buNone/>
              <a:defRPr sz="2400" b="0" i="0" cap="none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14332A-A970-F84C-8094-28A979B249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687216"/>
            <a:ext cx="5040188" cy="3118048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C3B975C-9F0D-B74A-A949-8D1239E87ED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12024" y="2687216"/>
            <a:ext cx="5043364" cy="3118048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E6318975-365C-1A40-AFB3-9DAF6BBC053E}"/>
              </a:ext>
            </a:extLst>
          </p:cNvPr>
          <p:cNvSpPr txBox="1">
            <a:spLocks/>
          </p:cNvSpPr>
          <p:nvPr userDrawn="1"/>
        </p:nvSpPr>
        <p:spPr>
          <a:xfrm>
            <a:off x="10704512" y="6165304"/>
            <a:ext cx="658586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7EEA10-06A0-604E-AEB7-31004AD3580A}" type="slidenum">
              <a:rPr lang="en-US" smtClean="0">
                <a:latin typeface="+mj-lt"/>
              </a:rPr>
              <a:pPr/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514E046-2F9F-6D49-9204-686E082CC8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6712"/>
            <a:ext cx="10515600" cy="853976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FF82D8B9-8797-EE41-B71E-6A21421A4768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6325594" y="1957016"/>
            <a:ext cx="5040188" cy="463872"/>
          </a:xfrm>
        </p:spPr>
        <p:txBody>
          <a:bodyPr anchor="b">
            <a:noAutofit/>
          </a:bodyPr>
          <a:lstStyle>
            <a:lvl1pPr marL="0" indent="0">
              <a:buNone/>
              <a:defRPr sz="2400" b="0" i="0" cap="none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481005F-F75E-0485-024A-CAF77F300C53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23/05/2025</a:t>
            </a:fld>
            <a:endParaRPr lang="en-GB" sz="1800" b="0" i="0" kern="1200" dirty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5" name="Slika 4" descr="Slika na kojoj se prikazuje Font, grafika, grafički dizajn, snimka zaslona&#10;&#10;Opis je automatski generiran">
            <a:extLst>
              <a:ext uri="{FF2B5EF4-FFF2-40B4-BE49-F238E27FC236}">
                <a16:creationId xmlns:a16="http://schemas.microsoft.com/office/drawing/2014/main" id="{C491CC10-6389-BC09-FCD5-1FEB87C6CF7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82454" y="5838937"/>
            <a:ext cx="1518610" cy="1012407"/>
          </a:xfrm>
          <a:prstGeom prst="rect">
            <a:avLst/>
          </a:prstGeom>
        </p:spPr>
      </p:pic>
      <p:pic>
        <p:nvPicPr>
          <p:cNvPr id="7" name="Slika 6" descr="Slika na kojoj se prikazuje Font, grafika, logotip, grafički dizajn&#10;&#10;Opis je automatski generiran">
            <a:extLst>
              <a:ext uri="{FF2B5EF4-FFF2-40B4-BE49-F238E27FC236}">
                <a16:creationId xmlns:a16="http://schemas.microsoft.com/office/drawing/2014/main" id="{1695EACC-FB6E-53E0-55E8-321D6472DC6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793" y="6134810"/>
            <a:ext cx="1873995" cy="36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028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avokutnik 1">
            <a:extLst>
              <a:ext uri="{FF2B5EF4-FFF2-40B4-BE49-F238E27FC236}">
                <a16:creationId xmlns:a16="http://schemas.microsoft.com/office/drawing/2014/main" id="{121E3739-D481-088E-5570-C353FC25E177}"/>
              </a:ext>
            </a:extLst>
          </p:cNvPr>
          <p:cNvSpPr/>
          <p:nvPr userDrawn="1"/>
        </p:nvSpPr>
        <p:spPr>
          <a:xfrm>
            <a:off x="-17489" y="5805264"/>
            <a:ext cx="12284251" cy="1126376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271987-403E-964A-B79F-33733FDF27A6}"/>
              </a:ext>
            </a:extLst>
          </p:cNvPr>
          <p:cNvSpPr txBox="1">
            <a:spLocks/>
          </p:cNvSpPr>
          <p:nvPr userDrawn="1"/>
        </p:nvSpPr>
        <p:spPr>
          <a:xfrm>
            <a:off x="10704512" y="6165304"/>
            <a:ext cx="658586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7EEA10-06A0-604E-AEB7-31004AD3580A}" type="slidenum">
              <a:rPr lang="en-US" smtClean="0">
                <a:latin typeface="+mj-lt"/>
              </a:rPr>
              <a:pPr/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4442F64-2A67-D84C-B6DE-9C910A1D98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6712"/>
            <a:ext cx="10515600" cy="853976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C25270D-6D81-E393-C0FD-AE2FE9CDE682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tx1"/>
                </a:solidFill>
                <a:latin typeface="+mn-lt"/>
                <a:ea typeface="Open Sans" pitchFamily="2" charset="0"/>
                <a:cs typeface="Open Sans" pitchFamily="2" charset="0"/>
              </a:rPr>
              <a:t>23/05/2025</a:t>
            </a:fld>
            <a:endParaRPr lang="en-GB" sz="1800" b="0" i="0" kern="1200" dirty="0">
              <a:solidFill>
                <a:schemeClr val="tx1"/>
              </a:solidFill>
              <a:latin typeface="+mn-lt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3" name="Slika 2" descr="Slika na kojoj se prikazuje Font, grafika, grafički dizajn, snimka zaslona&#10;&#10;Opis je automatski generiran">
            <a:extLst>
              <a:ext uri="{FF2B5EF4-FFF2-40B4-BE49-F238E27FC236}">
                <a16:creationId xmlns:a16="http://schemas.microsoft.com/office/drawing/2014/main" id="{AD09E7B7-583D-BB3A-9529-3F0A105D7FC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82454" y="5838937"/>
            <a:ext cx="1518610" cy="1012407"/>
          </a:xfrm>
          <a:prstGeom prst="rect">
            <a:avLst/>
          </a:prstGeom>
        </p:spPr>
      </p:pic>
      <p:pic>
        <p:nvPicPr>
          <p:cNvPr id="4" name="Slika 3" descr="Slika na kojoj se prikazuje Font, grafika, logotip, grafički dizajn&#10;&#10;Opis je automatski generiran">
            <a:extLst>
              <a:ext uri="{FF2B5EF4-FFF2-40B4-BE49-F238E27FC236}">
                <a16:creationId xmlns:a16="http://schemas.microsoft.com/office/drawing/2014/main" id="{31F57808-E981-3C5D-BD22-997CEE539CC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793" y="6134810"/>
            <a:ext cx="1873995" cy="36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2342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avokutnik 1">
            <a:extLst>
              <a:ext uri="{FF2B5EF4-FFF2-40B4-BE49-F238E27FC236}">
                <a16:creationId xmlns:a16="http://schemas.microsoft.com/office/drawing/2014/main" id="{E22742FB-D864-20FF-54BA-CF16275ECF0A}"/>
              </a:ext>
            </a:extLst>
          </p:cNvPr>
          <p:cNvSpPr/>
          <p:nvPr userDrawn="1"/>
        </p:nvSpPr>
        <p:spPr>
          <a:xfrm>
            <a:off x="-17489" y="5805264"/>
            <a:ext cx="12284251" cy="1126376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pic>
        <p:nvPicPr>
          <p:cNvPr id="10" name="Slika 9">
            <a:extLst>
              <a:ext uri="{FF2B5EF4-FFF2-40B4-BE49-F238E27FC236}">
                <a16:creationId xmlns:a16="http://schemas.microsoft.com/office/drawing/2014/main" id="{E3325509-1487-4C9C-921A-5BE5F7DB615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70416"/>
          <a:stretch/>
        </p:blipFill>
        <p:spPr>
          <a:xfrm>
            <a:off x="-17489" y="0"/>
            <a:ext cx="12209489" cy="2028824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271987-403E-964A-B79F-33733FDF27A6}"/>
              </a:ext>
            </a:extLst>
          </p:cNvPr>
          <p:cNvSpPr txBox="1">
            <a:spLocks/>
          </p:cNvSpPr>
          <p:nvPr userDrawn="1"/>
        </p:nvSpPr>
        <p:spPr>
          <a:xfrm>
            <a:off x="10704512" y="6165304"/>
            <a:ext cx="658586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7EEA10-06A0-604E-AEB7-31004AD3580A}" type="slidenum">
              <a:rPr lang="en-US" smtClean="0">
                <a:latin typeface="+mj-lt"/>
              </a:rPr>
              <a:pPr/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4442F64-2A67-D84C-B6DE-9C910A1D98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6712"/>
            <a:ext cx="10515600" cy="853976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A5CA29-BF12-3BB8-E14C-4214AEBF253F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tx1"/>
                </a:solidFill>
                <a:latin typeface="+mn-lt"/>
                <a:ea typeface="Open Sans" pitchFamily="2" charset="0"/>
                <a:cs typeface="Open Sans" pitchFamily="2" charset="0"/>
              </a:rPr>
              <a:t>23/05/2025</a:t>
            </a:fld>
            <a:endParaRPr lang="en-GB" sz="1800" b="0" i="0" kern="1200" dirty="0">
              <a:solidFill>
                <a:schemeClr val="tx1"/>
              </a:solidFill>
              <a:latin typeface="+mn-lt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3" name="Slika 2" descr="Slika na kojoj se prikazuje Font, grafika, grafički dizajn, snimka zaslona&#10;&#10;Opis je automatski generiran">
            <a:extLst>
              <a:ext uri="{FF2B5EF4-FFF2-40B4-BE49-F238E27FC236}">
                <a16:creationId xmlns:a16="http://schemas.microsoft.com/office/drawing/2014/main" id="{33E0D587-BEF8-2494-EC2F-6C3E84AE208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682454" y="5838937"/>
            <a:ext cx="1518610" cy="1012407"/>
          </a:xfrm>
          <a:prstGeom prst="rect">
            <a:avLst/>
          </a:prstGeom>
        </p:spPr>
      </p:pic>
      <p:pic>
        <p:nvPicPr>
          <p:cNvPr id="4" name="Slika 3" descr="Slika na kojoj se prikazuje Font, grafika, logotip, grafički dizajn&#10;&#10;Opis je automatski generiran">
            <a:extLst>
              <a:ext uri="{FF2B5EF4-FFF2-40B4-BE49-F238E27FC236}">
                <a16:creationId xmlns:a16="http://schemas.microsoft.com/office/drawing/2014/main" id="{66A64F4B-B0B3-D166-4B1E-3672BB9EDD5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1793" y="6134810"/>
            <a:ext cx="1873995" cy="36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557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5B8F227-7373-1E43-9AE6-DD0D802086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6712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8FA4D0-B90C-2B46-AAF8-EDA29B6120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959619"/>
            <a:ext cx="10515600" cy="38456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94476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76" r:id="rId3"/>
    <p:sldLayoutId id="2147483670" r:id="rId4"/>
    <p:sldLayoutId id="2147483650" r:id="rId5"/>
    <p:sldLayoutId id="2147483652" r:id="rId6"/>
    <p:sldLayoutId id="2147483653" r:id="rId7"/>
    <p:sldLayoutId id="2147483654" r:id="rId8"/>
    <p:sldLayoutId id="2147483674" r:id="rId9"/>
    <p:sldLayoutId id="2147483655" r:id="rId10"/>
    <p:sldLayoutId id="2147483675" r:id="rId11"/>
    <p:sldLayoutId id="2147483656" r:id="rId12"/>
    <p:sldLayoutId id="2147483673" r:id="rId13"/>
    <p:sldLayoutId id="2147483657" r:id="rId14"/>
    <p:sldLayoutId id="2147483671" r:id="rId15"/>
    <p:sldLayoutId id="2147483666" r:id="rId16"/>
    <p:sldLayoutId id="2147483672" r:id="rId17"/>
    <p:sldLayoutId id="2147483668" r:id="rId18"/>
    <p:sldLayoutId id="2147483667" r:id="rId19"/>
    <p:sldLayoutId id="2147483677" r:id="rId20"/>
    <p:sldLayoutId id="2147483669" r:id="rId21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 cap="all" baseline="0">
          <a:solidFill>
            <a:schemeClr val="tx2"/>
          </a:solidFill>
          <a:latin typeface="Open Sans Semibold" panose="020B0606030504020204" pitchFamily="34" charset="0"/>
          <a:ea typeface="Open Sans Semibold" panose="020B0606030504020204" pitchFamily="34" charset="0"/>
          <a:cs typeface="Open Sans Semibold" panose="020B0606030504020204" pitchFamily="34" charset="0"/>
        </a:defRPr>
      </a:lvl1pPr>
    </p:titleStyle>
    <p:bodyStyle>
      <a:lvl1pPr marL="368300" indent="-352425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Clr>
          <a:schemeClr val="accent2"/>
        </a:buClr>
        <a:buFont typeface="Wingdings" pitchFamily="2" charset="2"/>
        <a:buChar char="§"/>
        <a:tabLst/>
        <a:defRPr sz="24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771525" indent="-274638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Clr>
          <a:schemeClr val="accent2"/>
        </a:buClr>
        <a:buFont typeface="Wingdings" pitchFamily="2" charset="2"/>
        <a:buChar char="§"/>
        <a:tabLst/>
        <a:defRPr sz="22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Clr>
          <a:schemeClr val="accent2"/>
        </a:buClr>
        <a:buFont typeface="Wingdings" pitchFamily="2" charset="2"/>
        <a:buChar char="§"/>
        <a:defRPr sz="20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Clr>
          <a:schemeClr val="accent2"/>
        </a:buClr>
        <a:buFont typeface="Wingdings" pitchFamily="2" charset="2"/>
        <a:buChar char="§"/>
        <a:defRPr sz="18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1960563" indent="-225425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Clr>
          <a:schemeClr val="accent2"/>
        </a:buClr>
        <a:buFont typeface="Wingdings" pitchFamily="2" charset="2"/>
        <a:buChar char="§"/>
        <a:tabLst/>
        <a:defRPr sz="16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5BD0C-01E3-3E4E-BFED-FF7788CD9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Uvod</a:t>
            </a:r>
            <a:r>
              <a:rPr lang="en-US" sz="36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u REACT</a:t>
            </a:r>
            <a:endParaRPr lang="en-US" sz="36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13816C-9B29-4BD9-737F-9185C002EB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JavaScript bibliotek</a:t>
            </a:r>
            <a:r>
              <a:rPr lang="en-US" dirty="0"/>
              <a:t>a</a:t>
            </a:r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191424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0889BB-EAAC-2142-C911-3D8CA25CC5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4850F48-A191-70F2-8C3A-F97671FD9C7F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INLINE STYLING</a:t>
            </a:r>
            <a:endParaRPr lang="hr-H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037AD1-4C52-2CC7-CC11-C9666DDC9F27}"/>
              </a:ext>
            </a:extLst>
          </p:cNvPr>
          <p:cNvSpPr txBox="1"/>
          <p:nvPr/>
        </p:nvSpPr>
        <p:spPr>
          <a:xfrm>
            <a:off x="1165122" y="1604152"/>
            <a:ext cx="4527755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</a:t>
            </a:r>
            <a:r>
              <a:rPr lang="en-US" dirty="0" err="1"/>
              <a:t>Buduci</a:t>
            </a:r>
            <a:r>
              <a:rPr lang="en-US" dirty="0"/>
              <a:t> da je </a:t>
            </a:r>
            <a:r>
              <a:rPr lang="en-US" b="1" dirty="0" err="1"/>
              <a:t>customStyle</a:t>
            </a:r>
            <a:r>
              <a:rPr lang="en-US" b="1" dirty="0"/>
              <a:t> </a:t>
            </a:r>
            <a:r>
              <a:rPr lang="hr-HR" dirty="0"/>
              <a:t>obična JavaScript konstanta, možete ga mijenjati tijekom izvršavanja aplikacije. Primjerice, možete promijeniti boju naslova iz "red" u "blue" i odmah vidjeti promjenu nakon spremanja.</a:t>
            </a:r>
          </a:p>
          <a:p>
            <a:pPr>
              <a:buNone/>
            </a:pPr>
            <a:endParaRPr lang="hr-H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56B2D5-B687-038D-8C98-502F01160D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3370" y="1397675"/>
            <a:ext cx="4781550" cy="14097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E734884-45AA-24EE-D808-72581AC05C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3205" y="3156769"/>
            <a:ext cx="4105275" cy="3238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31E8A4C-7C55-C50F-A7C1-F1F3FA8D9E7D}"/>
              </a:ext>
            </a:extLst>
          </p:cNvPr>
          <p:cNvSpPr txBox="1"/>
          <p:nvPr/>
        </p:nvSpPr>
        <p:spPr>
          <a:xfrm>
            <a:off x="1150373" y="3635477"/>
            <a:ext cx="9876505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sz="1400" dirty="0"/>
              <a:t>💡 </a:t>
            </a:r>
            <a:r>
              <a:rPr lang="hr-HR" sz="1400" b="1" dirty="0"/>
              <a:t>Savjeti:</a:t>
            </a:r>
            <a:endParaRPr lang="hr-HR" sz="1400" dirty="0"/>
          </a:p>
          <a:p>
            <a:pPr>
              <a:buFont typeface="Arial" panose="020B0604020202020204" pitchFamily="34" charset="0"/>
              <a:buChar char="•"/>
            </a:pPr>
            <a:r>
              <a:rPr lang="hr-HR" sz="1400" b="1" dirty="0"/>
              <a:t>Konverzija CSS imena:</a:t>
            </a:r>
            <a:br>
              <a:rPr lang="hr-HR" sz="1400" dirty="0"/>
            </a:br>
            <a:r>
              <a:rPr lang="hr-HR" sz="1400" dirty="0"/>
              <a:t>CSS svojstva s više riječi trebaju biti u camelCase (npr. backgroundColor, marginTop).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r-HR" sz="1400" b="1" dirty="0"/>
              <a:t>Inline stilovi vs. CSS klase:</a:t>
            </a:r>
            <a:br>
              <a:rPr lang="hr-HR" sz="1400" dirty="0"/>
            </a:br>
            <a:r>
              <a:rPr lang="hr-HR" sz="1400" dirty="0"/>
              <a:t>React dokumentacija preporučuje korištenje CSS klasa za većinu stiliranja.</a:t>
            </a:r>
            <a:br>
              <a:rPr lang="hr-HR" sz="1400" dirty="0"/>
            </a:br>
            <a:r>
              <a:rPr lang="hr-HR" sz="1400" dirty="0"/>
              <a:t>Inline stilovi su korisni kada želite dinamički mijenjati stilove u aplikaciji.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r-HR" sz="1400" b="1" dirty="0"/>
              <a:t>Debugging:</a:t>
            </a:r>
            <a:br>
              <a:rPr lang="hr-HR" sz="1400" dirty="0"/>
            </a:br>
            <a:r>
              <a:rPr lang="hr-HR" sz="1400" dirty="0"/>
              <a:t>Ako dobijete grešku "The style property expects a mapping from style properties to values not a string", provjerite da ste unutar style atributa stavili JavaScript objekt, a ne string.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6A78481-1008-F3A2-F36D-9C5676FFF8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3370" y="3487993"/>
            <a:ext cx="2000250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1903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01A4D7-8701-0404-08B9-ADE56C4B24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9A619-5D84-72B2-63E8-17A358E4CD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676276"/>
          </a:xfrm>
        </p:spPr>
        <p:txBody>
          <a:bodyPr/>
          <a:lstStyle/>
          <a:p>
            <a:r>
              <a:rPr lang="en-US" dirty="0"/>
              <a:t>VJE</a:t>
            </a:r>
            <a:r>
              <a:rPr lang="hr-HR" dirty="0"/>
              <a:t>ž</a:t>
            </a:r>
            <a:r>
              <a:rPr lang="en-US" dirty="0" err="1"/>
              <a:t>ba</a:t>
            </a:r>
            <a:endParaRPr lang="hr-H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A949CEA-2047-FC00-9A43-B4C957BDF2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752600"/>
            <a:ext cx="3932237" cy="4711700"/>
          </a:xfrm>
        </p:spPr>
        <p:txBody>
          <a:bodyPr>
            <a:normAutofit fontScale="70000" lnSpcReduction="20000"/>
          </a:bodyPr>
          <a:lstStyle/>
          <a:p>
            <a:pPr>
              <a:buNone/>
            </a:pPr>
            <a:r>
              <a:rPr lang="hr-HR" b="1" dirty="0"/>
              <a:t>Dodajte logiku za dinamički sadržaj:</a:t>
            </a:r>
          </a:p>
          <a:p>
            <a:pPr>
              <a:buNone/>
            </a:pPr>
            <a:r>
              <a:rPr lang="en-US" b="1" dirty="0"/>
              <a:t>- </a:t>
            </a:r>
            <a:r>
              <a:rPr lang="hr-HR" b="1" dirty="0"/>
              <a:t>Dohvatite trenutačno vrijeme pomoću Date objekta.</a:t>
            </a:r>
          </a:p>
          <a:p>
            <a:pPr>
              <a:buNone/>
            </a:pPr>
            <a:r>
              <a:rPr lang="en-US" b="1" dirty="0"/>
              <a:t>- </a:t>
            </a:r>
            <a:r>
              <a:rPr lang="hr-HR" b="1" dirty="0"/>
              <a:t>Ako je vrijeme između ponoći i 12:00, neka h1 prikazuje "Good morning".</a:t>
            </a:r>
          </a:p>
          <a:p>
            <a:pPr>
              <a:buNone/>
            </a:pPr>
            <a:r>
              <a:rPr lang="en-US" b="1" dirty="0"/>
              <a:t>- </a:t>
            </a:r>
            <a:r>
              <a:rPr lang="hr-HR" b="1" dirty="0"/>
              <a:t>Ako je vrijeme između 12:00 i 18:00, neka h1 prikazuje "Good afternoon".</a:t>
            </a:r>
          </a:p>
          <a:p>
            <a:pPr>
              <a:buNone/>
            </a:pPr>
            <a:r>
              <a:rPr lang="en-US" b="1" dirty="0"/>
              <a:t>- </a:t>
            </a:r>
            <a:r>
              <a:rPr lang="hr-HR" b="1" dirty="0"/>
              <a:t>Ako je vrijeme između 18:00 i ponoći, neka h1 prikazuje "Good evening".</a:t>
            </a:r>
          </a:p>
          <a:p>
            <a:pPr>
              <a:buNone/>
            </a:pPr>
            <a:r>
              <a:rPr lang="hr-HR" b="1" dirty="0"/>
              <a:t>Primijenite CSS klasu:</a:t>
            </a:r>
          </a:p>
          <a:p>
            <a:pPr>
              <a:buNone/>
            </a:pPr>
            <a:r>
              <a:rPr lang="en-US" b="1" dirty="0"/>
              <a:t>- </a:t>
            </a:r>
            <a:r>
              <a:rPr lang="hr-HR" b="1" dirty="0"/>
              <a:t>U CSS datoteci definirajte klasu (npr. heading) s unaprijed pripremljenim stilovima.</a:t>
            </a:r>
          </a:p>
          <a:p>
            <a:pPr>
              <a:buNone/>
            </a:pPr>
            <a:r>
              <a:rPr lang="hr-HR" b="1" dirty="0"/>
              <a:t>Dodajte tu klasu h1 elementu kako biste primijenili odgovarajuće stilove.</a:t>
            </a:r>
          </a:p>
          <a:p>
            <a:pPr>
              <a:buNone/>
            </a:pPr>
            <a:r>
              <a:rPr lang="hr-HR" b="1" dirty="0"/>
              <a:t>Dodajte dinamičko inline stiliranje:</a:t>
            </a:r>
          </a:p>
          <a:p>
            <a:pPr>
              <a:buNone/>
            </a:pPr>
            <a:r>
              <a:rPr lang="hr-HR" b="1" dirty="0"/>
              <a:t>Na temelju trenutačnog vremena, postavite inline stilove tako da:</a:t>
            </a:r>
          </a:p>
          <a:p>
            <a:pPr>
              <a:buNone/>
            </a:pPr>
            <a:r>
              <a:rPr lang="en-US" b="1" dirty="0"/>
              <a:t>- </a:t>
            </a:r>
            <a:r>
              <a:rPr lang="hr-HR" b="1" dirty="0"/>
              <a:t>Ako se prikazuje "Good morning", tekst bude crven.</a:t>
            </a:r>
          </a:p>
          <a:p>
            <a:pPr>
              <a:buNone/>
            </a:pPr>
            <a:r>
              <a:rPr lang="en-US" b="1" dirty="0"/>
              <a:t>- </a:t>
            </a:r>
            <a:r>
              <a:rPr lang="hr-HR" b="1" dirty="0"/>
              <a:t>Ako se prikazuje "Good afternoon", tekst bude zelen.</a:t>
            </a:r>
          </a:p>
          <a:p>
            <a:pPr>
              <a:buNone/>
            </a:pPr>
            <a:r>
              <a:rPr lang="en-US" b="1" dirty="0"/>
              <a:t>- </a:t>
            </a:r>
            <a:r>
              <a:rPr lang="hr-HR" b="1" dirty="0"/>
              <a:t>Ako se prikazuje "Good evening", tekst bude plav.</a:t>
            </a:r>
            <a:endParaRPr lang="hr-HR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A330CF2-D0B0-3B34-62EC-A768F6E8EA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9977" y="3162300"/>
            <a:ext cx="2190750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0758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9B59AD-6877-B8C7-5A64-C7C7D333F9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8DD375D-51EE-E116-B08D-C0E3AAA1CF09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KOMPONENTE</a:t>
            </a:r>
            <a:endParaRPr lang="hr-H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36EEA2-BF8A-6D58-F649-502EEC0C246F}"/>
              </a:ext>
            </a:extLst>
          </p:cNvPr>
          <p:cNvSpPr txBox="1"/>
          <p:nvPr/>
        </p:nvSpPr>
        <p:spPr>
          <a:xfrm>
            <a:off x="1165122" y="1604152"/>
            <a:ext cx="4527755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b="1" dirty="0"/>
              <a:t>Modularnost:</a:t>
            </a:r>
            <a:r>
              <a:rPr lang="hr-HR" dirty="0"/>
              <a:t> Razbijanjem koda na manje komponente olakšavate čitanje, održavanje i ponovno korištenje istog koda</a:t>
            </a:r>
            <a:endParaRPr lang="en-US" dirty="0"/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hr-HR" b="1" dirty="0"/>
              <a:t>Ponovno korištenje:</a:t>
            </a:r>
            <a:r>
              <a:rPr lang="hr-HR" dirty="0"/>
              <a:t> Jednom definiranu komponentu možete koristiti na više mjesta unutar aplikacije bez dupliciranja koda.</a:t>
            </a:r>
            <a:endParaRPr lang="en-US" dirty="0"/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hr-HR" b="1" dirty="0"/>
              <a:t>Organizacija:</a:t>
            </a:r>
            <a:r>
              <a:rPr lang="hr-HR" dirty="0"/>
              <a:t> Manji </a:t>
            </a:r>
            <a:r>
              <a:rPr lang="hr-HR" dirty="0" err="1"/>
              <a:t>fajlovi</a:t>
            </a:r>
            <a:r>
              <a:rPr lang="hr-HR" dirty="0"/>
              <a:t> čine vaš projekt preglednijim i lakšim za navigaciju, pogotovo u većim aplikacijama.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0689F5-586D-B7F0-5188-84868614F9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7543" y="1604152"/>
            <a:ext cx="2857500" cy="7429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528FD0C-90C7-0FA7-690C-475BB792E1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7543" y="2491342"/>
            <a:ext cx="2838450" cy="142875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FD4FE33-54B6-0CF3-7D45-F16D33AEE3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77543" y="4576762"/>
            <a:ext cx="1143000" cy="2476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5079FAA-31B4-B43E-6AA7-865B45BDB7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77543" y="4064332"/>
            <a:ext cx="3409950" cy="31432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04D314C-BA50-1F36-168D-FBD6C9AAB4F7}"/>
              </a:ext>
            </a:extLst>
          </p:cNvPr>
          <p:cNvSpPr txBox="1"/>
          <p:nvPr/>
        </p:nvSpPr>
        <p:spPr>
          <a:xfrm>
            <a:off x="7128258" y="5205138"/>
            <a:ext cx="2857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</a:t>
            </a:r>
            <a:r>
              <a:rPr lang="en-US" dirty="0" err="1"/>
              <a:t>Napravi</a:t>
            </a:r>
            <a:r>
              <a:rPr lang="en-US" dirty="0"/>
              <a:t> </a:t>
            </a:r>
            <a:r>
              <a:rPr lang="en-US" dirty="0" err="1"/>
              <a:t>isto</a:t>
            </a:r>
            <a:r>
              <a:rPr lang="en-US" dirty="0"/>
              <a:t> za </a:t>
            </a:r>
            <a:r>
              <a:rPr lang="en-US" dirty="0" err="1"/>
              <a:t>liste</a:t>
            </a:r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31583411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7584CA-E51E-16C8-7E3B-EB876F18AE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C4ED0-12CD-A711-AFA9-01C58866B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676276"/>
          </a:xfrm>
        </p:spPr>
        <p:txBody>
          <a:bodyPr/>
          <a:lstStyle/>
          <a:p>
            <a:r>
              <a:rPr lang="en-US" dirty="0"/>
              <a:t>VJE</a:t>
            </a:r>
            <a:r>
              <a:rPr lang="hr-HR" dirty="0"/>
              <a:t>ž</a:t>
            </a:r>
            <a:r>
              <a:rPr lang="en-US" dirty="0" err="1"/>
              <a:t>ba</a:t>
            </a:r>
            <a:endParaRPr lang="hr-H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04C53EB-D1E4-81D7-3921-508646244D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752600"/>
            <a:ext cx="3932237" cy="47117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b="1" dirty="0" err="1"/>
              <a:t>Segmentirajte</a:t>
            </a:r>
            <a:r>
              <a:rPr lang="en-US" b="1" dirty="0"/>
              <a:t> </a:t>
            </a:r>
            <a:r>
              <a:rPr lang="en-US" b="1" dirty="0" err="1"/>
              <a:t>kod</a:t>
            </a:r>
            <a:r>
              <a:rPr lang="en-US" b="1" dirty="0"/>
              <a:t> </a:t>
            </a:r>
            <a:r>
              <a:rPr lang="en-US" b="1" dirty="0" err="1"/>
              <a:t>iz</a:t>
            </a:r>
            <a:r>
              <a:rPr lang="en-US" b="1" dirty="0"/>
              <a:t> copyright </a:t>
            </a:r>
            <a:r>
              <a:rPr lang="en-US" b="1" dirty="0" err="1"/>
              <a:t>vjezbe</a:t>
            </a:r>
            <a:r>
              <a:rPr lang="en-US" b="1" dirty="0"/>
              <a:t> u footer </a:t>
            </a:r>
            <a:r>
              <a:rPr lang="en-US" b="1" dirty="0" err="1"/>
              <a:t>komponentu</a:t>
            </a:r>
            <a:r>
              <a:rPr lang="en-US" b="1" dirty="0"/>
              <a:t>.</a:t>
            </a:r>
            <a:endParaRPr lang="hr-H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289395-7844-DB85-9267-E435C54F6A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7944" y="2856291"/>
            <a:ext cx="1276350" cy="79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2994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1627CC-0D5A-CE17-3509-D770949FEC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CF53004-562C-0707-A153-54FDE3DA941D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E6 MODUL</a:t>
            </a:r>
            <a:endParaRPr lang="hr-H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C270C9-D674-81AF-6144-BB194663E0D1}"/>
              </a:ext>
            </a:extLst>
          </p:cNvPr>
          <p:cNvSpPr txBox="1"/>
          <p:nvPr/>
        </p:nvSpPr>
        <p:spPr>
          <a:xfrm>
            <a:off x="1165122" y="1604152"/>
            <a:ext cx="452775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- </a:t>
            </a:r>
            <a:r>
              <a:rPr lang="hr-HR" dirty="0"/>
              <a:t>Razbijanje koda na manje dijelove čini ga preglednijim i lakšim za održavanje.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hr-HR" dirty="0"/>
          </a:p>
          <a:p>
            <a:r>
              <a:rPr lang="en-US" dirty="0"/>
              <a:t>- </a:t>
            </a:r>
            <a:r>
              <a:rPr lang="hr-HR" dirty="0"/>
              <a:t>Import i </a:t>
            </a:r>
            <a:r>
              <a:rPr lang="hr-HR" dirty="0" err="1"/>
              <a:t>export</a:t>
            </a:r>
            <a:r>
              <a:rPr lang="hr-HR" dirty="0"/>
              <a:t> omogućuju ponovno korištenje koda i jasniju organizaciju projekata.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hr-HR" dirty="0"/>
          </a:p>
          <a:p>
            <a:r>
              <a:rPr lang="en-US" dirty="0"/>
              <a:t>- M</a:t>
            </a:r>
            <a:r>
              <a:rPr lang="hr-HR" dirty="0" err="1"/>
              <a:t>odularnost</a:t>
            </a:r>
            <a:r>
              <a:rPr lang="hr-HR" dirty="0"/>
              <a:t> je temelj za složenije aplikacije, uključujući i </a:t>
            </a:r>
            <a:r>
              <a:rPr lang="hr-HR" dirty="0" err="1"/>
              <a:t>React</a:t>
            </a:r>
            <a:r>
              <a:rPr lang="hr-HR" dirty="0"/>
              <a:t> projekte, gdje se komponente također uvoze i izvoze na sličan način.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A963268-D743-4800-F783-9A0619336F5C}"/>
              </a:ext>
            </a:extLst>
          </p:cNvPr>
          <p:cNvSpPr txBox="1"/>
          <p:nvPr/>
        </p:nvSpPr>
        <p:spPr>
          <a:xfrm>
            <a:off x="7157582" y="2647600"/>
            <a:ext cx="482273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</a:t>
            </a:r>
            <a:r>
              <a:rPr lang="hr-HR" dirty="0"/>
              <a:t>Svaki modul (</a:t>
            </a:r>
            <a:r>
              <a:rPr lang="hr-HR" dirty="0" err="1"/>
              <a:t>fajl</a:t>
            </a:r>
            <a:r>
              <a:rPr lang="hr-HR" dirty="0"/>
              <a:t>) može imati samo jedan </a:t>
            </a:r>
            <a:r>
              <a:rPr lang="hr-HR" dirty="0" err="1"/>
              <a:t>default</a:t>
            </a:r>
            <a:r>
              <a:rPr lang="hr-HR" dirty="0"/>
              <a:t> </a:t>
            </a:r>
            <a:r>
              <a:rPr lang="hr-HR" dirty="0" err="1"/>
              <a:t>export</a:t>
            </a:r>
            <a:endParaRPr lang="hr-H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824EAC-7BA7-FF30-7D5B-C8864A98E20E}"/>
              </a:ext>
            </a:extLst>
          </p:cNvPr>
          <p:cNvSpPr txBox="1"/>
          <p:nvPr/>
        </p:nvSpPr>
        <p:spPr>
          <a:xfrm>
            <a:off x="7168167" y="3314474"/>
            <a:ext cx="482273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</a:t>
            </a:r>
            <a:r>
              <a:rPr lang="hr-HR" dirty="0"/>
              <a:t>Kada uvozite </a:t>
            </a:r>
            <a:r>
              <a:rPr lang="hr-HR" dirty="0" err="1"/>
              <a:t>default</a:t>
            </a:r>
            <a:r>
              <a:rPr lang="hr-HR" dirty="0"/>
              <a:t> </a:t>
            </a:r>
            <a:r>
              <a:rPr lang="hr-HR" dirty="0" err="1"/>
              <a:t>export</a:t>
            </a:r>
            <a:r>
              <a:rPr lang="hr-HR" dirty="0"/>
              <a:t>, možete mu dati bilo koje ime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C48D391-2504-AE5F-AB60-D91BA2FD8A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8167" y="904073"/>
            <a:ext cx="1895475" cy="8572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177BD28-5E5E-B155-48AA-E6BCC6815A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7583" y="1875849"/>
            <a:ext cx="2609850" cy="65722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7CFBA14-6C45-F76B-AC18-6C23A10550C7}"/>
              </a:ext>
            </a:extLst>
          </p:cNvPr>
          <p:cNvSpPr txBox="1"/>
          <p:nvPr/>
        </p:nvSpPr>
        <p:spPr>
          <a:xfrm>
            <a:off x="7157583" y="4847082"/>
            <a:ext cx="482273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A</a:t>
            </a:r>
            <a:r>
              <a:rPr lang="hr-HR" dirty="0" err="1"/>
              <a:t>ko</a:t>
            </a:r>
            <a:r>
              <a:rPr lang="hr-HR" dirty="0"/>
              <a:t> želite izvesti više stvari iz istog modula, možete koristiti imenovane </a:t>
            </a:r>
            <a:r>
              <a:rPr lang="hr-HR" dirty="0" err="1"/>
              <a:t>exporte</a:t>
            </a:r>
            <a:endParaRPr lang="hr-HR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E37ED86-B22D-7DA8-1E2C-E33FE476BC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8888" y="4015125"/>
            <a:ext cx="2458557" cy="73114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ECF51F3-C963-9DF8-8449-93A69963F8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91562" y="4052607"/>
            <a:ext cx="3131843" cy="649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4998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2E7D2D-695B-63FF-47E3-C61631E28A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51D0379-31F3-AE87-2CBE-81B7A3BD2CB1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E6 MODUL</a:t>
            </a:r>
            <a:endParaRPr lang="hr-H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BEA1064-7B0F-CD38-97BA-0736E92A1809}"/>
              </a:ext>
            </a:extLst>
          </p:cNvPr>
          <p:cNvSpPr txBox="1"/>
          <p:nvPr/>
        </p:nvSpPr>
        <p:spPr>
          <a:xfrm>
            <a:off x="990600" y="1352423"/>
            <a:ext cx="482273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</a:t>
            </a:r>
            <a:r>
              <a:rPr lang="hr-HR" dirty="0"/>
              <a:t>Možete uvesti sve iz modula koristeći zvjezdicu (*), što stvara objekt s </a:t>
            </a:r>
            <a:r>
              <a:rPr lang="hr-HR" dirty="0" err="1"/>
              <a:t>exportiranim</a:t>
            </a:r>
            <a:r>
              <a:rPr lang="hr-HR" dirty="0"/>
              <a:t> vrijednostima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CE8520-87B0-2415-8381-758474FE32B6}"/>
              </a:ext>
            </a:extLst>
          </p:cNvPr>
          <p:cNvSpPr txBox="1"/>
          <p:nvPr/>
        </p:nvSpPr>
        <p:spPr>
          <a:xfrm>
            <a:off x="1043813" y="2591460"/>
            <a:ext cx="482273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</a:t>
            </a:r>
            <a:r>
              <a:rPr lang="hr-HR" dirty="0"/>
              <a:t>Ovo smanjuje jasnoću, pa se često ne preporučuje.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E86014-1019-565C-87AE-E55F4DF603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0088" y="3789807"/>
            <a:ext cx="5191125" cy="105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5949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3E9498-88BA-6922-994F-12A0B97B62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FB0E06-1F24-72F7-E50D-4F7BD30E94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676276"/>
          </a:xfrm>
        </p:spPr>
        <p:txBody>
          <a:bodyPr/>
          <a:lstStyle/>
          <a:p>
            <a:r>
              <a:rPr lang="en-US" dirty="0"/>
              <a:t>VJE</a:t>
            </a:r>
            <a:r>
              <a:rPr lang="hr-HR" dirty="0"/>
              <a:t>ž</a:t>
            </a:r>
            <a:r>
              <a:rPr lang="en-US" dirty="0" err="1"/>
              <a:t>ba</a:t>
            </a:r>
            <a:endParaRPr lang="hr-H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245EB5F-C325-E098-9028-F3ECD9DB46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752600"/>
            <a:ext cx="3932237" cy="47117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dirty="0" err="1"/>
              <a:t>Uvezite</a:t>
            </a:r>
            <a:r>
              <a:rPr lang="en-US" dirty="0"/>
              <a:t> </a:t>
            </a:r>
            <a:r>
              <a:rPr lang="hr-HR" dirty="0"/>
              <a:t>funkcije koje se nalaze u datoteci </a:t>
            </a:r>
            <a:r>
              <a:rPr lang="hr-HR" b="1" dirty="0"/>
              <a:t>calculator.js,</a:t>
            </a:r>
            <a:r>
              <a:rPr lang="hr-HR" dirty="0"/>
              <a:t> a nakon uvoza, one će se koristiti u svakom od ovih </a:t>
            </a:r>
            <a:r>
              <a:rPr lang="hr-HR" b="1" dirty="0"/>
              <a:t>&lt;li&gt; </a:t>
            </a:r>
            <a:r>
              <a:rPr lang="hr-HR" dirty="0"/>
              <a:t>elemenata za izračunavanje broja koji će se prikazati na web stranici.</a:t>
            </a:r>
          </a:p>
          <a:p>
            <a:r>
              <a:rPr lang="hr-HR" dirty="0"/>
              <a:t>Cilj je da rezultati budu isti kao na slici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27703F-B7D8-4947-BC44-D4A0F3C13B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333" y="4240951"/>
            <a:ext cx="1314450" cy="13049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7EE15E3-0857-9899-C780-A62806C3CD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2325" y="828122"/>
            <a:ext cx="2884504" cy="2903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2051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2E2D2E-C170-0B63-948A-C5CAD90F52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98C924B-0A49-B989-2897-AE56170E3326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PROPS</a:t>
            </a:r>
            <a:endParaRPr lang="hr-H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24442EB-FD42-3B0A-9B00-5F86D24B858E}"/>
              </a:ext>
            </a:extLst>
          </p:cNvPr>
          <p:cNvSpPr txBox="1"/>
          <p:nvPr/>
        </p:nvSpPr>
        <p:spPr>
          <a:xfrm>
            <a:off x="990600" y="1410902"/>
            <a:ext cx="5761074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</a:t>
            </a:r>
            <a:r>
              <a:rPr lang="hr-HR" dirty="0"/>
              <a:t>Smanjuje ponavljanje i čini kod preglednijim jer se svi elementi (poput kontakt kartica) definiraju jednom u komponenti, a zatim ponovno koriste s različitim podacima.</a:t>
            </a:r>
            <a:endParaRPr lang="en-US" dirty="0"/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hr-HR" dirty="0"/>
              <a:t>👉</a:t>
            </a:r>
            <a:r>
              <a:rPr lang="pt-BR" dirty="0"/>
              <a:t> Kada pozivate vašu custom komponentu, prosljeđujete joj podatke kao atribute</a:t>
            </a:r>
            <a:endParaRPr lang="en-US" dirty="0"/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</a:t>
            </a:r>
            <a:r>
              <a:rPr lang="hr-HR" dirty="0"/>
              <a:t>Unutar komponente, ti atributi su dostupni kroz objekt </a:t>
            </a:r>
            <a:r>
              <a:rPr lang="hr-HR" b="1" dirty="0" err="1"/>
              <a:t>props</a:t>
            </a:r>
            <a:endParaRPr lang="hr-H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73B7CA0-653E-A8F2-41E9-12C8163D43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3796" y="991707"/>
            <a:ext cx="2769693" cy="20884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831D33F-E988-8DA8-C23A-9B2585F322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3796" y="3549281"/>
            <a:ext cx="2769693" cy="1843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6795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B2D4C6-7E62-4717-197E-3FD3713E17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9F0B421-5962-8373-2021-79C1265B429F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PROPS</a:t>
            </a:r>
            <a:endParaRPr lang="hr-H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F507D5-F989-F31B-06D7-0E070C4D1C94}"/>
              </a:ext>
            </a:extLst>
          </p:cNvPr>
          <p:cNvSpPr txBox="1"/>
          <p:nvPr/>
        </p:nvSpPr>
        <p:spPr>
          <a:xfrm>
            <a:off x="990600" y="1410902"/>
            <a:ext cx="5761074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</a:t>
            </a:r>
            <a:r>
              <a:rPr lang="hr-HR" dirty="0"/>
              <a:t>Smanjuje ponavljanje i čini kod preglednijim jer se svi elementi (poput kontakt kartica) definiraju jednom u komponenti, a zatim ponovno koriste s različitim podacima.</a:t>
            </a:r>
            <a:endParaRPr lang="en-US" dirty="0"/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hr-HR" dirty="0"/>
              <a:t>👉</a:t>
            </a:r>
            <a:r>
              <a:rPr lang="pt-BR" dirty="0"/>
              <a:t> Kada pozivate vašu custom komponentu, prosljeđujete joj podatke kao atribute</a:t>
            </a:r>
            <a:endParaRPr lang="en-US" dirty="0"/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</a:t>
            </a:r>
            <a:r>
              <a:rPr lang="hr-HR" dirty="0"/>
              <a:t>Unutar komponente, ti atributi su dostupni kroz objekt </a:t>
            </a:r>
            <a:r>
              <a:rPr lang="hr-HR" b="1" dirty="0" err="1"/>
              <a:t>props</a:t>
            </a:r>
            <a:endParaRPr lang="hr-H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89A80D-7280-D6C0-A667-AF33F9E468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3796" y="991707"/>
            <a:ext cx="2769693" cy="20884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98B397-8793-8CD3-1713-36FB7AC280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3796" y="3549281"/>
            <a:ext cx="2769693" cy="1843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6176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6BF3BC-4F4D-3684-DAAE-4B76491161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690BF-6F9D-20EA-E6CE-D4C0DB49B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676276"/>
          </a:xfrm>
        </p:spPr>
        <p:txBody>
          <a:bodyPr/>
          <a:lstStyle/>
          <a:p>
            <a:r>
              <a:rPr lang="en-US" dirty="0"/>
              <a:t>VJE</a:t>
            </a:r>
            <a:r>
              <a:rPr lang="hr-HR" dirty="0"/>
              <a:t>ž</a:t>
            </a:r>
            <a:r>
              <a:rPr lang="en-US" dirty="0" err="1"/>
              <a:t>ba</a:t>
            </a:r>
            <a:endParaRPr lang="hr-H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0F58B5A-7F87-EBC3-DAAD-1355586653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752600"/>
            <a:ext cx="3932237" cy="4711700"/>
          </a:xfrm>
        </p:spPr>
        <p:txBody>
          <a:bodyPr>
            <a:normAutofit/>
          </a:bodyPr>
          <a:lstStyle/>
          <a:p>
            <a:r>
              <a:rPr lang="en-US" dirty="0"/>
              <a:t>1. </a:t>
            </a:r>
            <a:r>
              <a:rPr lang="en-US" dirty="0" err="1"/>
              <a:t>Stiliziraj</a:t>
            </a:r>
            <a:r>
              <a:rPr lang="en-US" dirty="0"/>
              <a:t> </a:t>
            </a:r>
            <a:r>
              <a:rPr lang="en-US" dirty="0" err="1"/>
              <a:t>App.jsx</a:t>
            </a:r>
            <a:r>
              <a:rPr lang="en-US" dirty="0"/>
              <a:t> I Card </a:t>
            </a:r>
            <a:r>
              <a:rPr lang="en-US" dirty="0" err="1"/>
              <a:t>komponentu</a:t>
            </a:r>
            <a:r>
              <a:rPr lang="en-US" dirty="0"/>
              <a:t> da </a:t>
            </a:r>
            <a:r>
              <a:rPr lang="en-US" dirty="0" err="1"/>
              <a:t>izgleda</a:t>
            </a:r>
            <a:r>
              <a:rPr lang="en-US" dirty="0"/>
              <a:t> </a:t>
            </a:r>
            <a:r>
              <a:rPr lang="en-US" dirty="0" err="1"/>
              <a:t>kao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slici</a:t>
            </a:r>
            <a:endParaRPr lang="en-US" dirty="0"/>
          </a:p>
          <a:p>
            <a:r>
              <a:rPr lang="en-US" dirty="0"/>
              <a:t>2. </a:t>
            </a:r>
            <a:r>
              <a:rPr lang="en-US" dirty="0" err="1"/>
              <a:t>Prebaci</a:t>
            </a:r>
            <a:r>
              <a:rPr lang="en-US" dirty="0"/>
              <a:t> </a:t>
            </a:r>
            <a:r>
              <a:rPr lang="en-US" dirty="0" err="1"/>
              <a:t>podatke</a:t>
            </a:r>
            <a:r>
              <a:rPr lang="en-US" dirty="0"/>
              <a:t> za Card </a:t>
            </a:r>
            <a:r>
              <a:rPr lang="en-US" dirty="0" err="1"/>
              <a:t>komponentu</a:t>
            </a:r>
            <a:r>
              <a:rPr lang="en-US" dirty="0"/>
              <a:t> u contacts.js file I </a:t>
            </a:r>
            <a:r>
              <a:rPr lang="en-US" dirty="0" err="1"/>
              <a:t>iscitaj</a:t>
            </a:r>
            <a:r>
              <a:rPr lang="en-US" dirty="0"/>
              <a:t> </a:t>
            </a:r>
            <a:r>
              <a:rPr lang="en-US" dirty="0" err="1"/>
              <a:t>ih</a:t>
            </a:r>
            <a:r>
              <a:rPr lang="en-US" dirty="0"/>
              <a:t> u </a:t>
            </a:r>
            <a:r>
              <a:rPr lang="en-US" dirty="0" err="1"/>
              <a:t>App.jsx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5A4EE8-EC54-72C8-AD62-43E11FE8E1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2762" y="546691"/>
            <a:ext cx="3952875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2261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8D26FF-D4FF-E27A-CD45-DD91280060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0E6F83C-F0B4-8FE9-F30F-B5B791B4C5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7683" y="3638659"/>
            <a:ext cx="6571277" cy="2447800"/>
          </a:xfrm>
          <a:prstGeom prst="rect">
            <a:avLst/>
          </a:prstGeom>
          <a:noFill/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119F6997-C2AB-77D2-A4ED-C8E2A7416C1D}"/>
              </a:ext>
            </a:extLst>
          </p:cNvPr>
          <p:cNvSpPr txBox="1">
            <a:spLocks/>
          </p:cNvSpPr>
          <p:nvPr/>
        </p:nvSpPr>
        <p:spPr>
          <a:xfrm>
            <a:off x="839788" y="987424"/>
            <a:ext cx="3932237" cy="143346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200">
                <a:solidFill>
                  <a:schemeClr val="bg1"/>
                </a:solidFill>
              </a:rPr>
              <a:t>REACT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1D32EC0-A401-2168-D46E-8C3F239BF562}"/>
              </a:ext>
            </a:extLst>
          </p:cNvPr>
          <p:cNvSpPr txBox="1">
            <a:spLocks/>
          </p:cNvSpPr>
          <p:nvPr/>
        </p:nvSpPr>
        <p:spPr>
          <a:xfrm>
            <a:off x="839788" y="2708920"/>
            <a:ext cx="3932237" cy="31616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4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🔹 </a:t>
            </a:r>
            <a:r>
              <a:rPr lang="en-GB" sz="14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Snaga</a:t>
            </a:r>
            <a:r>
              <a:rPr lang="en-GB" sz="14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14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Reacta</a:t>
            </a:r>
            <a:r>
              <a:rPr lang="en-GB" sz="14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14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leži</a:t>
            </a:r>
            <a:r>
              <a:rPr lang="en-GB" sz="14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u </a:t>
            </a:r>
            <a:r>
              <a:rPr lang="en-GB" sz="14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njegovoj</a:t>
            </a:r>
            <a:r>
              <a:rPr lang="en-GB" sz="14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14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sposobnosti</a:t>
            </a:r>
            <a:r>
              <a:rPr lang="en-GB" sz="14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da </a:t>
            </a:r>
            <a:r>
              <a:rPr lang="en-GB" sz="14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složeno</a:t>
            </a:r>
            <a:r>
              <a:rPr lang="en-GB" sz="14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14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korisničko</a:t>
            </a:r>
            <a:r>
              <a:rPr lang="en-GB" sz="14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14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sučelje</a:t>
            </a:r>
            <a:r>
              <a:rPr lang="en-GB" sz="14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14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razbije</a:t>
            </a:r>
            <a:r>
              <a:rPr lang="en-GB" sz="14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14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na</a:t>
            </a:r>
            <a:r>
              <a:rPr lang="en-GB" sz="14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14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manje</a:t>
            </a:r>
            <a:r>
              <a:rPr lang="en-GB" sz="14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en-GB" sz="14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upravljive</a:t>
            </a:r>
            <a:r>
              <a:rPr lang="en-GB" sz="14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14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dijelove</a:t>
            </a:r>
            <a:r>
              <a:rPr lang="en-GB" sz="14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14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nazvane</a:t>
            </a:r>
            <a:r>
              <a:rPr lang="en-GB" sz="14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14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komponente</a:t>
            </a:r>
            <a:r>
              <a:rPr lang="en-GB" sz="14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 </a:t>
            </a:r>
            <a:r>
              <a:rPr lang="en-GB" sz="14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Ovaj</a:t>
            </a:r>
            <a:r>
              <a:rPr lang="en-GB" sz="14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14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modularni</a:t>
            </a:r>
            <a:r>
              <a:rPr lang="en-GB" sz="14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14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pristup</a:t>
            </a:r>
            <a:r>
              <a:rPr lang="en-GB" sz="14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14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olakšava</a:t>
            </a:r>
            <a:r>
              <a:rPr lang="en-GB" sz="14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14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održavanje</a:t>
            </a:r>
            <a:r>
              <a:rPr lang="en-GB" sz="14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14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i</a:t>
            </a:r>
            <a:r>
              <a:rPr lang="en-GB" sz="14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14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ažuriranje</a:t>
            </a:r>
            <a:r>
              <a:rPr lang="en-GB" sz="14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14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koda</a:t>
            </a:r>
            <a:r>
              <a:rPr lang="en-GB" sz="14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  <a:p>
            <a:pPr marL="0" indent="0">
              <a:buNone/>
            </a:pPr>
            <a:r>
              <a:rPr lang="en-GB" sz="14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👉 </a:t>
            </a:r>
            <a:r>
              <a:rPr lang="en-GB" sz="14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Namijenjen</a:t>
            </a:r>
            <a:r>
              <a:rPr lang="en-GB" sz="14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je </a:t>
            </a:r>
            <a:r>
              <a:rPr lang="en-GB" sz="14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izradi</a:t>
            </a:r>
            <a:r>
              <a:rPr lang="en-GB" sz="14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14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modernih</a:t>
            </a:r>
            <a:r>
              <a:rPr lang="en-GB" sz="14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en-GB" sz="14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interaktivnih</a:t>
            </a:r>
            <a:r>
              <a:rPr lang="en-GB" sz="14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web </a:t>
            </a:r>
            <a:r>
              <a:rPr lang="en-GB" sz="14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sučelja</a:t>
            </a:r>
            <a:r>
              <a:rPr lang="en-GB" sz="14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  <a:p>
            <a:pPr marL="0" indent="0">
              <a:buNone/>
            </a:pPr>
            <a:r>
              <a:rPr lang="en-GB" sz="14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👉 </a:t>
            </a:r>
            <a:r>
              <a:rPr lang="en-GB" sz="14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Visoko</a:t>
            </a:r>
            <a:r>
              <a:rPr lang="en-GB" sz="14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je </a:t>
            </a:r>
            <a:r>
              <a:rPr lang="en-GB" sz="14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cijenjen</a:t>
            </a:r>
            <a:r>
              <a:rPr lang="en-GB" sz="14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14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na</a:t>
            </a:r>
            <a:r>
              <a:rPr lang="en-GB" sz="14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14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tržištu</a:t>
            </a:r>
            <a:r>
              <a:rPr lang="en-GB" sz="14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rada, </a:t>
            </a:r>
            <a:r>
              <a:rPr lang="en-GB" sz="14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pogotovo</a:t>
            </a:r>
            <a:r>
              <a:rPr lang="en-GB" sz="14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za full-stack </a:t>
            </a:r>
            <a:r>
              <a:rPr lang="en-GB" sz="14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i</a:t>
            </a:r>
            <a:r>
              <a:rPr lang="en-GB" sz="14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frontend </a:t>
            </a:r>
            <a:r>
              <a:rPr lang="en-GB" sz="14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developere</a:t>
            </a:r>
            <a:r>
              <a:rPr lang="en-GB" sz="14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  <a:p>
            <a:pPr marL="0" indent="0">
              <a:buNone/>
            </a:pPr>
            <a:r>
              <a:rPr lang="en-GB" sz="14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👉 </a:t>
            </a:r>
            <a:r>
              <a:rPr lang="en-GB" sz="14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Pruža</a:t>
            </a:r>
            <a:r>
              <a:rPr lang="en-GB" sz="14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14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jednostavan</a:t>
            </a:r>
            <a:r>
              <a:rPr lang="en-GB" sz="14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en-GB" sz="14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ali</a:t>
            </a:r>
            <a:r>
              <a:rPr lang="en-GB" sz="14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14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snažan</a:t>
            </a:r>
            <a:r>
              <a:rPr lang="en-GB" sz="14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14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pristup</a:t>
            </a:r>
            <a:r>
              <a:rPr lang="en-GB" sz="14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za </a:t>
            </a:r>
            <a:r>
              <a:rPr lang="en-GB" sz="14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kreiranje</a:t>
            </a:r>
            <a:r>
              <a:rPr lang="en-GB" sz="14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14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ponovno</a:t>
            </a:r>
            <a:r>
              <a:rPr lang="en-GB" sz="14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14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upotrebljivih</a:t>
            </a:r>
            <a:r>
              <a:rPr lang="en-GB" sz="14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14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elemenata</a:t>
            </a:r>
            <a:r>
              <a:rPr lang="en-GB" sz="14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14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korisničkog</a:t>
            </a:r>
            <a:r>
              <a:rPr lang="en-GB" sz="14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14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sučelja</a:t>
            </a:r>
            <a:r>
              <a:rPr lang="en-GB" sz="14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07D7787-49EB-6B9B-05DA-9D86D6436E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2471" y="771541"/>
            <a:ext cx="5981700" cy="241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5075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751AB2-C3AB-3863-B97D-D58033F1A8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7317A4B-5EB7-3958-E69D-E92AA82E32B4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PROPS</a:t>
            </a:r>
            <a:endParaRPr lang="hr-H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F50E7C8-CFF8-B496-C7D7-1BA371F84FBA}"/>
              </a:ext>
            </a:extLst>
          </p:cNvPr>
          <p:cNvSpPr txBox="1"/>
          <p:nvPr/>
        </p:nvSpPr>
        <p:spPr>
          <a:xfrm>
            <a:off x="990600" y="2142570"/>
            <a:ext cx="576107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</a:t>
            </a:r>
            <a:r>
              <a:rPr lang="hr-HR" dirty="0"/>
              <a:t>Prepoznajte dijelove vašeg UI-ja (npr. avatar slika, detalji kontakta) koji se mogu izdvojiti kao vlastite komponente.</a:t>
            </a:r>
            <a:endParaRPr lang="en-US" dirty="0"/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T</a:t>
            </a:r>
            <a:r>
              <a:rPr lang="hr-HR" dirty="0"/>
              <a:t>o čini kod preglednijim i olakšava njegovo ponovno korištenje u različitim dijelovima aplikacije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65400A-5043-70A1-6430-B17260CF7C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4839" y="810044"/>
            <a:ext cx="3381014" cy="22096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2D6ED11-270F-9D45-0611-FC82BAB1F3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2820" y="3250357"/>
            <a:ext cx="2064045" cy="2429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9534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69D2BE-A82B-0AF3-A20C-7A00BF0B7E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E44FB70-3D77-DC46-AFDB-6D8AA4639E8F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DEV TOOLS</a:t>
            </a:r>
            <a:endParaRPr lang="hr-H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2C4A0D1-36ED-A4A5-1ABE-5F3BCBAA449F}"/>
              </a:ext>
            </a:extLst>
          </p:cNvPr>
          <p:cNvSpPr txBox="1"/>
          <p:nvPr/>
        </p:nvSpPr>
        <p:spPr>
          <a:xfrm>
            <a:off x="976423" y="4991986"/>
            <a:ext cx="30072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Works on all websites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430031-2C7A-FE68-3E98-40E3BD8E1F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656" y="1236951"/>
            <a:ext cx="7155712" cy="15244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3A5C8A3-8F08-E20A-1FC9-729CE74368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4345" y="2921950"/>
            <a:ext cx="1303929" cy="138421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EA1958B-FAE5-6E9E-6B2B-1BFEAAF04C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77521" y="3134512"/>
            <a:ext cx="4036939" cy="117165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E6B1D79-815C-5BCF-F5B1-5580199937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32418" y="3008011"/>
            <a:ext cx="2282061" cy="1424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1674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269631-7CBA-4ABA-9BB6-AF69D303E8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FE2251-7F1C-3D0C-887A-E5913442F5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676276"/>
          </a:xfrm>
        </p:spPr>
        <p:txBody>
          <a:bodyPr/>
          <a:lstStyle/>
          <a:p>
            <a:r>
              <a:rPr lang="en-US" dirty="0"/>
              <a:t>VJE</a:t>
            </a:r>
            <a:r>
              <a:rPr lang="hr-HR" dirty="0"/>
              <a:t>ž</a:t>
            </a:r>
            <a:r>
              <a:rPr lang="en-US" dirty="0" err="1"/>
              <a:t>ba</a:t>
            </a:r>
            <a:endParaRPr lang="hr-H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89F20EC-8DDC-AA50-039C-8F7DF30D2E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752600"/>
            <a:ext cx="3932237" cy="4711700"/>
          </a:xfrm>
        </p:spPr>
        <p:txBody>
          <a:bodyPr>
            <a:normAutofit/>
          </a:bodyPr>
          <a:lstStyle/>
          <a:p>
            <a:r>
              <a:rPr lang="en-US" dirty="0"/>
              <a:t>1. </a:t>
            </a:r>
            <a:r>
              <a:rPr lang="en-US" dirty="0" err="1"/>
              <a:t>Izradite</a:t>
            </a:r>
            <a:r>
              <a:rPr lang="en-US" dirty="0"/>
              <a:t> Avatar </a:t>
            </a:r>
            <a:r>
              <a:rPr lang="en-US" dirty="0" err="1"/>
              <a:t>komponentu</a:t>
            </a:r>
            <a:r>
              <a:rPr lang="en-US" dirty="0"/>
              <a:t> I </a:t>
            </a:r>
            <a:r>
              <a:rPr lang="en-US" dirty="0" err="1"/>
              <a:t>postavite</a:t>
            </a:r>
            <a:r>
              <a:rPr lang="en-US" dirty="0"/>
              <a:t> </a:t>
            </a:r>
            <a:r>
              <a:rPr lang="en-US" dirty="0" err="1"/>
              <a:t>dinamicki</a:t>
            </a:r>
            <a:r>
              <a:rPr lang="en-US" dirty="0"/>
              <a:t> parameter </a:t>
            </a:r>
            <a:r>
              <a:rPr lang="en-US" dirty="0" err="1"/>
              <a:t>img</a:t>
            </a:r>
            <a:r>
              <a:rPr lang="en-US" dirty="0"/>
              <a:t> koji se </a:t>
            </a:r>
            <a:r>
              <a:rPr lang="en-US" dirty="0" err="1"/>
              <a:t>proslijdjuje</a:t>
            </a:r>
            <a:endParaRPr lang="en-US" dirty="0"/>
          </a:p>
          <a:p>
            <a:r>
              <a:rPr lang="en-US" dirty="0"/>
              <a:t>2. </a:t>
            </a:r>
            <a:r>
              <a:rPr lang="en-US" dirty="0" err="1"/>
              <a:t>Izradite</a:t>
            </a:r>
            <a:r>
              <a:rPr lang="en-US" dirty="0"/>
              <a:t> Detail </a:t>
            </a:r>
            <a:r>
              <a:rPr lang="en-US" dirty="0" err="1"/>
              <a:t>komponentu</a:t>
            </a:r>
            <a:r>
              <a:rPr lang="en-US" dirty="0"/>
              <a:t> za </a:t>
            </a:r>
            <a:r>
              <a:rPr lang="en-US" dirty="0" err="1"/>
              <a:t>tel</a:t>
            </a:r>
            <a:r>
              <a:rPr lang="en-US" dirty="0"/>
              <a:t> </a:t>
            </a:r>
            <a:r>
              <a:rPr lang="en-US" dirty="0" err="1"/>
              <a:t>broj</a:t>
            </a:r>
            <a:r>
              <a:rPr lang="en-US" dirty="0"/>
              <a:t> I email</a:t>
            </a:r>
          </a:p>
          <a:p>
            <a:r>
              <a:rPr lang="en-US" dirty="0"/>
              <a:t>2. </a:t>
            </a:r>
            <a:r>
              <a:rPr lang="en-US" dirty="0" err="1"/>
              <a:t>Istrazi</a:t>
            </a:r>
            <a:r>
              <a:rPr lang="en-US" dirty="0"/>
              <a:t> </a:t>
            </a:r>
            <a:r>
              <a:rPr lang="en-US" dirty="0" err="1"/>
              <a:t>sve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dev </a:t>
            </a:r>
            <a:r>
              <a:rPr lang="en-US" dirty="0" err="1"/>
              <a:t>toolsom</a:t>
            </a:r>
            <a:r>
              <a:rPr lang="en-US" dirty="0"/>
              <a:t> da </a:t>
            </a:r>
            <a:r>
              <a:rPr lang="en-US" dirty="0" err="1"/>
              <a:t>vidis</a:t>
            </a:r>
            <a:r>
              <a:rPr lang="en-US" dirty="0"/>
              <a:t> da li se </a:t>
            </a:r>
            <a:r>
              <a:rPr lang="en-US" dirty="0" err="1"/>
              <a:t>dobre</a:t>
            </a:r>
            <a:r>
              <a:rPr lang="en-US" dirty="0"/>
              <a:t> </a:t>
            </a:r>
            <a:r>
              <a:rPr lang="en-US" dirty="0" err="1"/>
              <a:t>informacije</a:t>
            </a:r>
            <a:r>
              <a:rPr lang="en-US" dirty="0"/>
              <a:t> </a:t>
            </a:r>
            <a:r>
              <a:rPr lang="en-US" dirty="0" err="1"/>
              <a:t>proslijdjuju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7BDE1F-C601-6C18-05D0-84FE7DCB81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2762" y="546691"/>
            <a:ext cx="3952875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8161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57DF0C-B87F-1534-EFF5-2A3527096A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4D31D95-A0C8-C05A-637E-B29F430D1601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MAP/FILTER</a:t>
            </a:r>
            <a:endParaRPr lang="hr-H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56EF033-C22C-4CE4-7AF7-100779B3F12A}"/>
              </a:ext>
            </a:extLst>
          </p:cNvPr>
          <p:cNvSpPr txBox="1"/>
          <p:nvPr/>
        </p:nvSpPr>
        <p:spPr>
          <a:xfrm>
            <a:off x="990600" y="1352423"/>
            <a:ext cx="93814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</a:t>
            </a:r>
            <a:r>
              <a:rPr lang="hr-HR" dirty="0"/>
              <a:t>Koristi se za prolazak kroz niz i vraćanje novog niza gdje je svaki element rezultat primijenjene funkcije.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FD60B3-9DB4-06E0-D8D1-F2F1CCEE13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5568" y="2381865"/>
            <a:ext cx="3495675" cy="914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3F6FE86-2246-0313-447D-F64F2905EC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5568" y="4431819"/>
            <a:ext cx="3752850" cy="6572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D2B88FF-B2F4-A5A0-15F1-02BEB15F92B8}"/>
              </a:ext>
            </a:extLst>
          </p:cNvPr>
          <p:cNvSpPr txBox="1"/>
          <p:nvPr/>
        </p:nvSpPr>
        <p:spPr>
          <a:xfrm>
            <a:off x="990600" y="3679376"/>
            <a:ext cx="93814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</a:t>
            </a:r>
            <a:r>
              <a:rPr lang="hr-HR" dirty="0"/>
              <a:t>Stvara novi niz koji sadrži samo one elemente koji zadovoljavaju određeni uvjet.</a:t>
            </a:r>
          </a:p>
        </p:txBody>
      </p:sp>
    </p:spTree>
    <p:extLst>
      <p:ext uri="{BB962C8B-B14F-4D97-AF65-F5344CB8AC3E}">
        <p14:creationId xmlns:p14="http://schemas.microsoft.com/office/powerpoint/2010/main" val="583721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0709A9-709F-62D3-FCD8-F45F95ACA0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B569268-E924-2C35-B44E-BF0817CE3B09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REDUCE/FIND</a:t>
            </a:r>
            <a:endParaRPr lang="hr-H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AF3E5C8-B75B-2B47-6337-4BB063A898C5}"/>
              </a:ext>
            </a:extLst>
          </p:cNvPr>
          <p:cNvSpPr txBox="1"/>
          <p:nvPr/>
        </p:nvSpPr>
        <p:spPr>
          <a:xfrm>
            <a:off x="990600" y="1352423"/>
            <a:ext cx="93814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</a:t>
            </a:r>
            <a:r>
              <a:rPr lang="hr-HR" dirty="0"/>
              <a:t>Akumulira vrijednost prolaskom kroz niz. Koristan je za izračune poput zbrajanja svih elemenata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9E93736-BCE1-0A84-8E33-76817AEC37E1}"/>
              </a:ext>
            </a:extLst>
          </p:cNvPr>
          <p:cNvSpPr txBox="1"/>
          <p:nvPr/>
        </p:nvSpPr>
        <p:spPr>
          <a:xfrm>
            <a:off x="990600" y="3110152"/>
            <a:ext cx="93814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</a:t>
            </a:r>
            <a:r>
              <a:rPr lang="hr-HR" dirty="0"/>
              <a:t>Vraća prvi element u nizu koji zadovoljava uvjet, a zatim prestaje s iteracijom.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8D2089-F786-943F-D288-BF7174EBD4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5568" y="2071452"/>
            <a:ext cx="4191000" cy="7524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BA779D1-D9C6-EF0D-724F-46B53359A0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5568" y="3657074"/>
            <a:ext cx="4124325" cy="7239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DE63602-C908-DA98-8B7E-9C8C887441A8}"/>
              </a:ext>
            </a:extLst>
          </p:cNvPr>
          <p:cNvSpPr txBox="1"/>
          <p:nvPr/>
        </p:nvSpPr>
        <p:spPr>
          <a:xfrm>
            <a:off x="990600" y="4568413"/>
            <a:ext cx="93814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</a:t>
            </a:r>
            <a:r>
              <a:rPr lang="hr-HR" dirty="0"/>
              <a:t>Vraća indeks prvog elementa koji zadovoljava uvjet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021CD3A-43DF-363C-06EB-A4BDD9DCEE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4450" y="5075106"/>
            <a:ext cx="478155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0767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09789B-FBD7-4E71-35D3-19409A282D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CA37DC7-39A2-46E5-3328-D2C373B188DC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MAPIRANJE PODATAKA</a:t>
            </a:r>
            <a:endParaRPr lang="hr-H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C111EC8-8B1F-277E-7DA6-3CDCA4421CBF}"/>
              </a:ext>
            </a:extLst>
          </p:cNvPr>
          <p:cNvSpPr txBox="1"/>
          <p:nvPr/>
        </p:nvSpPr>
        <p:spPr>
          <a:xfrm>
            <a:off x="990600" y="1352423"/>
            <a:ext cx="938146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</a:t>
            </a:r>
            <a:r>
              <a:rPr lang="hr-HR" dirty="0"/>
              <a:t>Metoda map() omogućuje vam da dinamički generirate React komponente iz niza podataka, čime eliminirate ručno ponavljanje i smanjujete količinu koda.</a:t>
            </a:r>
            <a:endParaRPr lang="en-US" dirty="0"/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</a:t>
            </a:r>
            <a:r>
              <a:rPr lang="hr-HR" dirty="0"/>
              <a:t>Povećava se preglednost i održivost koda jer se svi podaci prosljeđuju putem props-a.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6A825BB-2BC4-F0C7-FB28-210396D0A0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3859" y="3338378"/>
            <a:ext cx="3429000" cy="15049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127B8A2-4F72-F68D-1A4D-4708769EDF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200" y="3143865"/>
            <a:ext cx="4876800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3512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40814F-5AFD-DAFA-6B3D-05D3B79BE8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69C84-25F6-DF05-5407-F15705D4B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676276"/>
          </a:xfrm>
        </p:spPr>
        <p:txBody>
          <a:bodyPr/>
          <a:lstStyle/>
          <a:p>
            <a:r>
              <a:rPr lang="en-US" dirty="0"/>
              <a:t>VJE</a:t>
            </a:r>
            <a:r>
              <a:rPr lang="hr-HR" dirty="0"/>
              <a:t>ž</a:t>
            </a:r>
            <a:r>
              <a:rPr lang="en-US" dirty="0" err="1"/>
              <a:t>ba</a:t>
            </a:r>
            <a:endParaRPr lang="hr-H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0845736-B73B-CDBA-4510-6C519ED140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752600"/>
            <a:ext cx="3932237" cy="4711700"/>
          </a:xfrm>
        </p:spPr>
        <p:txBody>
          <a:bodyPr>
            <a:normAutofit/>
          </a:bodyPr>
          <a:lstStyle/>
          <a:p>
            <a:r>
              <a:rPr lang="en-US" dirty="0"/>
              <a:t>1. I</a:t>
            </a:r>
            <a:r>
              <a:rPr lang="hr-HR" dirty="0"/>
              <a:t>sprobajte prikazati identifikator kontakta unutar komponente </a:t>
            </a:r>
            <a:r>
              <a:rPr lang="en-US" dirty="0"/>
              <a:t>card (id)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F5A629B-E2F4-3389-9D9E-B6AC513B4F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8596" y="1663700"/>
            <a:ext cx="3324225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0904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AFDA1D-E40A-DDEC-670F-D4005E31F4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E954A-E3F0-F47E-448D-560E9E8312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676276"/>
          </a:xfrm>
        </p:spPr>
        <p:txBody>
          <a:bodyPr/>
          <a:lstStyle/>
          <a:p>
            <a:r>
              <a:rPr lang="en-US" dirty="0"/>
              <a:t>VJE</a:t>
            </a:r>
            <a:r>
              <a:rPr lang="hr-HR" dirty="0"/>
              <a:t>ž</a:t>
            </a:r>
            <a:r>
              <a:rPr lang="en-US" dirty="0" err="1"/>
              <a:t>ba</a:t>
            </a:r>
            <a:endParaRPr lang="hr-H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6F20815-5CE4-F436-CBA6-164DF17C04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752600"/>
            <a:ext cx="3932237" cy="4711700"/>
          </a:xfrm>
        </p:spPr>
        <p:txBody>
          <a:bodyPr>
            <a:normAutofit/>
          </a:bodyPr>
          <a:lstStyle/>
          <a:p>
            <a:r>
              <a:rPr lang="en-US" dirty="0"/>
              <a:t>1. </a:t>
            </a:r>
            <a:r>
              <a:rPr lang="en-US" dirty="0" err="1"/>
              <a:t>Forkajte</a:t>
            </a:r>
            <a:r>
              <a:rPr lang="en-US" dirty="0"/>
              <a:t> emoji </a:t>
            </a:r>
            <a:r>
              <a:rPr lang="en-US" dirty="0" err="1"/>
              <a:t>projekat</a:t>
            </a:r>
            <a:endParaRPr lang="en-US" dirty="0"/>
          </a:p>
          <a:p>
            <a:br>
              <a:rPr lang="en-US" dirty="0"/>
            </a:br>
            <a:r>
              <a:rPr lang="en-US" dirty="0"/>
              <a:t>2. </a:t>
            </a:r>
            <a:r>
              <a:rPr lang="hr-HR" dirty="0"/>
              <a:t>Kreirajte Entry komponentu</a:t>
            </a:r>
            <a:endParaRPr lang="en-US" dirty="0"/>
          </a:p>
          <a:p>
            <a:r>
              <a:rPr lang="en-US" dirty="0"/>
              <a:t>3. </a:t>
            </a:r>
            <a:r>
              <a:rPr lang="hr-HR" dirty="0"/>
              <a:t>Zamijenite hardkodirane unose s Entry komponentama</a:t>
            </a:r>
            <a:endParaRPr lang="en-US" dirty="0"/>
          </a:p>
          <a:p>
            <a:r>
              <a:rPr lang="en-US" dirty="0"/>
              <a:t>4. </a:t>
            </a:r>
            <a:r>
              <a:rPr lang="hr-HR" dirty="0"/>
              <a:t>Importirajte i koristite emojipedia podatke</a:t>
            </a:r>
            <a:endParaRPr lang="en-US" dirty="0"/>
          </a:p>
          <a:p>
            <a:r>
              <a:rPr lang="en-US" dirty="0"/>
              <a:t>5. </a:t>
            </a:r>
            <a:r>
              <a:rPr lang="pt-BR" dirty="0"/>
              <a:t>Mapirajte emojipedia niz na Entry komponente</a:t>
            </a:r>
            <a:endParaRPr lang="en-US" dirty="0"/>
          </a:p>
          <a:p>
            <a:r>
              <a:rPr lang="en-US" dirty="0"/>
              <a:t>6. </a:t>
            </a:r>
            <a:r>
              <a:rPr lang="hr-HR" dirty="0"/>
              <a:t>Stilizirajte vaš Emoji Dictionary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0FCFF0-D6EB-CD75-402A-E6D3829157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2197" y="2027475"/>
            <a:ext cx="4670015" cy="2803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5598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004EF2-5A0E-209A-11CB-724245E93D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D5E9E0B-3A84-5E8F-4003-255F7C889233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ARROW FUNKCIJE</a:t>
            </a:r>
            <a:endParaRPr lang="hr-H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C307008-C2DB-7125-8CF4-4E5BD27DACCA}"/>
              </a:ext>
            </a:extLst>
          </p:cNvPr>
          <p:cNvSpPr txBox="1"/>
          <p:nvPr/>
        </p:nvSpPr>
        <p:spPr>
          <a:xfrm>
            <a:off x="990600" y="1352423"/>
            <a:ext cx="93814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</a:t>
            </a:r>
            <a:r>
              <a:rPr lang="en-US" dirty="0" err="1"/>
              <a:t>Ekvivalentno</a:t>
            </a:r>
            <a:endParaRPr lang="hr-H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9E19D5-F2D1-D248-046E-DD95AD3555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5665" y="1997855"/>
            <a:ext cx="2114550" cy="4476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934710E-E146-1F37-9D32-1198DDF3E7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1275" y="1997855"/>
            <a:ext cx="2324100" cy="7810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F52D42C-4292-162F-02BD-548E019C97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5665" y="3691077"/>
            <a:ext cx="2638425" cy="127635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7BD8573-729B-ACAC-BE9D-BCAFB8E47E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92114" y="3691077"/>
            <a:ext cx="2924175" cy="15621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E42C3B9-9301-81CA-F0E9-3B7554EA61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47923" y="3691077"/>
            <a:ext cx="3305175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0418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601EA7-57F2-7CBF-C820-D9DF4D4266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A3450-F591-3916-5292-3C3F1403B5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676276"/>
          </a:xfrm>
        </p:spPr>
        <p:txBody>
          <a:bodyPr/>
          <a:lstStyle/>
          <a:p>
            <a:r>
              <a:rPr lang="en-US" dirty="0"/>
              <a:t>VJE</a:t>
            </a:r>
            <a:r>
              <a:rPr lang="hr-HR" dirty="0"/>
              <a:t>ž</a:t>
            </a:r>
            <a:r>
              <a:rPr lang="en-US" dirty="0" err="1"/>
              <a:t>ba</a:t>
            </a:r>
            <a:endParaRPr lang="hr-H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5BA2AA8-A869-E303-FCE0-2BDD9D74CB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752600"/>
            <a:ext cx="3932237" cy="4711700"/>
          </a:xfrm>
        </p:spPr>
        <p:txBody>
          <a:bodyPr>
            <a:normAutofit/>
          </a:bodyPr>
          <a:lstStyle/>
          <a:p>
            <a:r>
              <a:rPr lang="pl-PL" dirty="0"/>
              <a:t>Zamijenite anonimne </a:t>
            </a:r>
            <a:r>
              <a:rPr lang="en-US" dirty="0"/>
              <a:t>za </a:t>
            </a:r>
            <a:r>
              <a:rPr lang="en-US" dirty="0" err="1"/>
              <a:t>stvaranej</a:t>
            </a:r>
            <a:r>
              <a:rPr lang="en-US" dirty="0"/>
              <a:t> Entry </a:t>
            </a:r>
            <a:r>
              <a:rPr lang="en-US" dirty="0" err="1"/>
              <a:t>komponente</a:t>
            </a:r>
            <a:r>
              <a:rPr lang="en-US" dirty="0"/>
              <a:t> </a:t>
            </a:r>
            <a:r>
              <a:rPr lang="pl-PL" dirty="0"/>
              <a:t>napisane tradicionalnim načinom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arrow </a:t>
            </a:r>
            <a:r>
              <a:rPr lang="en-US" dirty="0" err="1"/>
              <a:t>funkcijama</a:t>
            </a:r>
            <a:r>
              <a:rPr lang="en-US" dirty="0"/>
              <a:t> u Emoji </a:t>
            </a:r>
            <a:r>
              <a:rPr lang="en-US" dirty="0" err="1"/>
              <a:t>projektu</a:t>
            </a:r>
            <a:r>
              <a:rPr lang="en-US" dirty="0"/>
              <a:t>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20C5C9B-6BA2-667F-89AF-5D6D04BDFA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6726" y="2189707"/>
            <a:ext cx="4670015" cy="2803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3186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E7F141-A3E2-4CA1-3B1B-116B7F42A5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FC1869D-F84B-1627-462C-70C687EED57A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SANDBOX</a:t>
            </a:r>
            <a:endParaRPr lang="hr-H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5E57242-2B80-B6E9-F0F4-4D461B006497}"/>
              </a:ext>
            </a:extLst>
          </p:cNvPr>
          <p:cNvSpPr txBox="1"/>
          <p:nvPr/>
        </p:nvSpPr>
        <p:spPr>
          <a:xfrm>
            <a:off x="570614" y="1648311"/>
            <a:ext cx="6145618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r-HR" dirty="0"/>
              <a:t>👉CodeSandbox omogućuje trenutačno postavljanje i deployanje vaših React projekata bez potrebe za komplikacijama poput instalacije Reacta ili upravljanja različitim verzijama. </a:t>
            </a:r>
            <a:br>
              <a:rPr lang="en-US" dirty="0"/>
            </a:br>
            <a:endParaRPr lang="en-US" dirty="0"/>
          </a:p>
          <a:p>
            <a:r>
              <a:rPr lang="hr-HR" dirty="0"/>
              <a:t>👉 Ovaj alat je posebno koristan za zajedničko kodiranje, učinkovito upravljanje ovisnostima i jednostavno dijeljenje vaših aplikacija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33A20D-96C1-DFA5-CD7C-DF67E2F393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4955" y="1648311"/>
            <a:ext cx="3438065" cy="2338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0760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543F87-C707-082D-3C8A-E191FC987C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0A2680F-4232-8817-A7E2-6B1B8B1DFD94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USLOVNO PRIKAZIVANJE</a:t>
            </a:r>
            <a:endParaRPr lang="hr-H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F6FF40-E4AB-650C-6341-4E1107D12C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4450" y="1452562"/>
            <a:ext cx="9563100" cy="395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7684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915F58-A15B-27AE-BF3E-96C80C9CCA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F026773-F841-9CEA-9317-D8E5F3EBCBF7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USLOVNO PRIKAZIVANJE</a:t>
            </a:r>
            <a:endParaRPr lang="hr-H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B0F959E-61D1-A92B-0208-7937DA8C7287}"/>
              </a:ext>
            </a:extLst>
          </p:cNvPr>
          <p:cNvSpPr txBox="1"/>
          <p:nvPr/>
        </p:nvSpPr>
        <p:spPr>
          <a:xfrm>
            <a:off x="990600" y="1352423"/>
            <a:ext cx="93814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</a:t>
            </a:r>
            <a:r>
              <a:rPr lang="hr-HR" b="1" dirty="0"/>
              <a:t>Uslovno renderiranje</a:t>
            </a:r>
            <a:r>
              <a:rPr lang="hr-HR" dirty="0"/>
              <a:t> u Reactu omogućuje vam da prilagodite korisničko iskustvo prikazivanjem različitih komponenti na temelju određenih uvjeta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F5F53D1-493B-D2EC-3224-C33FE8D0CE0D}"/>
              </a:ext>
            </a:extLst>
          </p:cNvPr>
          <p:cNvSpPr txBox="1"/>
          <p:nvPr/>
        </p:nvSpPr>
        <p:spPr>
          <a:xfrm>
            <a:off x="990600" y="2195609"/>
            <a:ext cx="93814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</a:t>
            </a:r>
            <a:r>
              <a:rPr lang="hr-HR" b="1" dirty="0"/>
              <a:t>Ternarni operator</a:t>
            </a:r>
            <a:r>
              <a:rPr lang="hr-HR" dirty="0"/>
              <a:t> i </a:t>
            </a:r>
            <a:r>
              <a:rPr lang="hr-HR" b="1" dirty="0"/>
              <a:t>AND operator</a:t>
            </a:r>
            <a:r>
              <a:rPr lang="hr-HR" dirty="0"/>
              <a:t> olakšavaju implementaciju ove logike unutar JSX-a, čineći kod sažetijim i čitljivijim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BAD3BA-3516-95A8-FE3D-31E75AE721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3314700"/>
            <a:ext cx="1762125" cy="2286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2B109D8-33F1-FCC8-AC0E-D82CA32962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600" y="3512087"/>
            <a:ext cx="4857750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462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631052-4196-5FB1-1D9B-F124E894A8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BE942-440D-36C7-D95E-88AB25838B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676276"/>
          </a:xfrm>
        </p:spPr>
        <p:txBody>
          <a:bodyPr/>
          <a:lstStyle/>
          <a:p>
            <a:r>
              <a:rPr lang="en-US" dirty="0"/>
              <a:t>VJE</a:t>
            </a:r>
            <a:r>
              <a:rPr lang="hr-HR" dirty="0"/>
              <a:t>ž</a:t>
            </a:r>
            <a:r>
              <a:rPr lang="en-US" dirty="0" err="1"/>
              <a:t>ba</a:t>
            </a:r>
            <a:endParaRPr lang="hr-H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AF00EB9-49F4-9B33-3D63-DD187037F9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752600"/>
            <a:ext cx="3932237" cy="4711700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hr-HR" b="1" dirty="0"/>
              <a:t>Zadatak: Implementacija Login komponente u projektu s karticama</a:t>
            </a:r>
            <a:endParaRPr lang="hr-HR" dirty="0"/>
          </a:p>
          <a:p>
            <a:pPr>
              <a:buFont typeface="+mj-lt"/>
              <a:buAutoNum type="arabicPeriod"/>
            </a:pPr>
            <a:r>
              <a:rPr lang="hr-HR" b="1" dirty="0"/>
              <a:t>Login komponenta</a:t>
            </a:r>
            <a:endParaRPr lang="hr-HR" dirty="0"/>
          </a:p>
          <a:p>
            <a:pPr marL="742950" lvl="1" indent="-285750">
              <a:buFont typeface="+mj-lt"/>
              <a:buAutoNum type="arabicPeriod"/>
            </a:pPr>
            <a:r>
              <a:rPr lang="hr-HR" dirty="0">
                <a:solidFill>
                  <a:schemeClr val="bg1"/>
                </a:solidFill>
              </a:rPr>
              <a:t>Kreirajte komponentu koja sadrži dva polja za unos (npr. korisničko ime i lozinku) te jedan gumb za slanje (submit).</a:t>
            </a:r>
          </a:p>
          <a:p>
            <a:pPr>
              <a:buFont typeface="+mj-lt"/>
              <a:buAutoNum type="arabicPeriod"/>
            </a:pPr>
            <a:r>
              <a:rPr lang="hr-HR" b="1" dirty="0"/>
              <a:t>Logika prikaza</a:t>
            </a:r>
            <a:endParaRPr lang="hr-HR" dirty="0"/>
          </a:p>
          <a:p>
            <a:pPr marL="742950" lvl="1" indent="-285750">
              <a:buFont typeface="+mj-lt"/>
              <a:buAutoNum type="arabicPeriod"/>
            </a:pPr>
            <a:r>
              <a:rPr lang="hr-HR" dirty="0">
                <a:solidFill>
                  <a:schemeClr val="bg1"/>
                </a:solidFill>
              </a:rPr>
              <a:t>Ako korisnik nije prijavljen, prikazuje se Login ekran.</a:t>
            </a:r>
          </a:p>
          <a:p>
            <a:pPr marL="742950" lvl="1" indent="-285750">
              <a:buFont typeface="+mj-lt"/>
              <a:buAutoNum type="arabicPeriod"/>
            </a:pPr>
            <a:r>
              <a:rPr lang="hr-HR" dirty="0">
                <a:solidFill>
                  <a:schemeClr val="bg1"/>
                </a:solidFill>
              </a:rPr>
              <a:t>Ako je korisnik prijavljen, prikazuje se popis kartica.</a:t>
            </a:r>
          </a:p>
          <a:p>
            <a:r>
              <a:rPr lang="hr-HR" dirty="0"/>
              <a:t>Ova struktura omogućuje jednostavno i jasno iskustvo korisnicima prilikom prijave u aplikaciju.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AE30E4-D93C-8F61-4C83-D5368D88D7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1758" y="2371725"/>
            <a:ext cx="1695450" cy="211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1394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F70EB5-5FFF-DB28-E0B5-06C0EA9672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6FC1ED-76FD-1051-960F-C028465D8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676276"/>
          </a:xfrm>
        </p:spPr>
        <p:txBody>
          <a:bodyPr/>
          <a:lstStyle/>
          <a:p>
            <a:r>
              <a:rPr lang="en-US" dirty="0"/>
              <a:t>VJE</a:t>
            </a:r>
            <a:r>
              <a:rPr lang="hr-HR" dirty="0"/>
              <a:t>ž</a:t>
            </a:r>
            <a:r>
              <a:rPr lang="en-US" dirty="0" err="1"/>
              <a:t>ba</a:t>
            </a:r>
            <a:endParaRPr lang="hr-H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23D0445-096B-9837-596D-F92BF94773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752600"/>
            <a:ext cx="3932237" cy="4711700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hr-HR" b="1" dirty="0"/>
              <a:t>Zadatak:</a:t>
            </a:r>
            <a:r>
              <a:rPr lang="en-US" b="1" dirty="0"/>
              <a:t> </a:t>
            </a:r>
            <a:r>
              <a:rPr lang="en-US" b="1" dirty="0" err="1"/>
              <a:t>Prosirite</a:t>
            </a:r>
            <a:r>
              <a:rPr lang="en-US" b="1" dirty="0"/>
              <a:t> </a:t>
            </a:r>
            <a:r>
              <a:rPr lang="en-US" b="1" dirty="0" err="1"/>
              <a:t>svoju</a:t>
            </a:r>
            <a:r>
              <a:rPr lang="en-US" b="1" dirty="0"/>
              <a:t> Login </a:t>
            </a:r>
            <a:r>
              <a:rPr lang="en-US" b="1" dirty="0" err="1"/>
              <a:t>komponentu</a:t>
            </a:r>
            <a:endParaRPr lang="en-US" b="1" dirty="0"/>
          </a:p>
          <a:p>
            <a:pPr>
              <a:buNone/>
            </a:pPr>
            <a:endParaRPr lang="en-US" b="1" dirty="0"/>
          </a:p>
          <a:p>
            <a:pPr>
              <a:buNone/>
            </a:pPr>
            <a:r>
              <a:rPr lang="en-US" b="1" dirty="0"/>
              <a:t>- </a:t>
            </a:r>
            <a:r>
              <a:rPr lang="en-US" b="1" dirty="0" err="1"/>
              <a:t>Dodajte</a:t>
            </a:r>
            <a:r>
              <a:rPr lang="en-US" b="1" dirty="0"/>
              <a:t> </a:t>
            </a:r>
            <a:r>
              <a:rPr lang="en-US" b="1" dirty="0" err="1"/>
              <a:t>varijablu</a:t>
            </a:r>
            <a:r>
              <a:rPr lang="en-US" b="1" dirty="0"/>
              <a:t> </a:t>
            </a:r>
            <a:r>
              <a:rPr lang="en-US" b="1" dirty="0" err="1"/>
              <a:t>IsUserRegistered</a:t>
            </a:r>
            <a:endParaRPr lang="en-US" b="1" dirty="0"/>
          </a:p>
          <a:p>
            <a:pPr>
              <a:buNone/>
            </a:pPr>
            <a:r>
              <a:rPr lang="en-US" dirty="0"/>
              <a:t>- Ako user </a:t>
            </a:r>
            <a:r>
              <a:rPr lang="en-US" dirty="0" err="1"/>
              <a:t>nije</a:t>
            </a:r>
            <a:r>
              <a:rPr lang="en-US" dirty="0"/>
              <a:t> </a:t>
            </a:r>
            <a:r>
              <a:rPr lang="en-US" dirty="0" err="1"/>
              <a:t>registriran</a:t>
            </a:r>
            <a:r>
              <a:rPr lang="en-US" dirty="0"/>
              <a:t> </a:t>
            </a:r>
            <a:r>
              <a:rPr lang="en-US" dirty="0" err="1"/>
              <a:t>prikazi</a:t>
            </a:r>
            <a:r>
              <a:rPr lang="en-US" dirty="0"/>
              <a:t> confirm password input I Register button</a:t>
            </a:r>
          </a:p>
          <a:p>
            <a:pPr>
              <a:buNone/>
            </a:pPr>
            <a:r>
              <a:rPr lang="en-US" dirty="0"/>
              <a:t>- Ako je </a:t>
            </a:r>
            <a:r>
              <a:rPr lang="en-US" dirty="0" err="1"/>
              <a:t>prikazi</a:t>
            </a:r>
            <a:r>
              <a:rPr lang="en-US" dirty="0"/>
              <a:t> Login </a:t>
            </a:r>
            <a:r>
              <a:rPr lang="en-US" dirty="0" err="1"/>
              <a:t>formu</a:t>
            </a:r>
            <a:endParaRPr lang="hr-H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17E92C-4CF6-934C-684D-38C208AF26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3336" y="2400300"/>
            <a:ext cx="20955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3547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D90CA3-7928-68DF-5949-C41AC84BD1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9947607-8013-5137-AE7C-FAC1E3289302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</a:t>
            </a:r>
            <a:r>
              <a:rPr lang="hr-HR" dirty="0"/>
              <a:t>State i interaktivnost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F898B84-99E4-6FF1-F1C9-62B48895D713}"/>
              </a:ext>
            </a:extLst>
          </p:cNvPr>
          <p:cNvSpPr txBox="1"/>
          <p:nvPr/>
        </p:nvSpPr>
        <p:spPr>
          <a:xfrm>
            <a:off x="990600" y="1352423"/>
            <a:ext cx="93814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</a:t>
            </a:r>
            <a:r>
              <a:rPr lang="hr-HR" dirty="0"/>
              <a:t>UI koji korisnik vidi je funkcija (izraz) trenutnog stanja vaše aplikacije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588AC0-2A5F-3C5D-A18A-382A8CF0AD43}"/>
              </a:ext>
            </a:extLst>
          </p:cNvPr>
          <p:cNvSpPr txBox="1"/>
          <p:nvPr/>
        </p:nvSpPr>
        <p:spPr>
          <a:xfrm>
            <a:off x="990600" y="2874289"/>
            <a:ext cx="93814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</a:t>
            </a:r>
            <a:r>
              <a:rPr lang="hr-HR" b="1" dirty="0"/>
              <a:t>Deklarativni pristup:</a:t>
            </a:r>
            <a:endParaRPr lang="hr-HR" dirty="0"/>
          </a:p>
          <a:p>
            <a:pPr>
              <a:buFont typeface="Arial" panose="020B0604020202020204" pitchFamily="34" charset="0"/>
              <a:buChar char="•"/>
            </a:pPr>
            <a:r>
              <a:rPr lang="hr-HR" dirty="0"/>
              <a:t>Opisujete </a:t>
            </a:r>
            <a:r>
              <a:rPr lang="hr-HR" b="1" dirty="0"/>
              <a:t>što</a:t>
            </a:r>
            <a:r>
              <a:rPr lang="hr-HR" dirty="0"/>
              <a:t> bi se trebalo dogoditi, a React se brine o tome </a:t>
            </a:r>
            <a:r>
              <a:rPr lang="hr-HR" b="1" dirty="0"/>
              <a:t>kako</a:t>
            </a:r>
            <a:r>
              <a:rPr lang="hr-HR" dirty="0"/>
              <a:t> to postić</a:t>
            </a:r>
            <a:r>
              <a:rPr lang="en-US" dirty="0" err="1"/>
              <a:t>i</a:t>
            </a:r>
            <a:r>
              <a:rPr lang="en-US" dirty="0"/>
              <a:t>.</a:t>
            </a:r>
            <a:endParaRPr lang="hr-H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6F2DAD-5F7A-DF61-02A2-C7182F94B1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2887" y="1849219"/>
            <a:ext cx="3290119" cy="877365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88021E29-AA2C-9D1E-4667-A48C99E49212}"/>
              </a:ext>
            </a:extLst>
          </p:cNvPr>
          <p:cNvGrpSpPr/>
          <p:nvPr/>
        </p:nvGrpSpPr>
        <p:grpSpPr>
          <a:xfrm>
            <a:off x="1222887" y="3758696"/>
            <a:ext cx="5334000" cy="1340082"/>
            <a:chOff x="1222887" y="4075801"/>
            <a:chExt cx="5334000" cy="1340082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8861EDC-D8F6-04C0-E4AC-83D9BF30BC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22887" y="4075801"/>
              <a:ext cx="2209800" cy="36195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2895224F-46B1-1FEB-30CD-32A74AB05C5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22887" y="4444333"/>
              <a:ext cx="5334000" cy="9715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071263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717A86-7ADE-EE67-13B5-6EE947D3C1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E56A686-0A95-8D42-F338-39E3CC16EC0A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</a:t>
            </a:r>
            <a:r>
              <a:rPr lang="hr-HR" dirty="0"/>
              <a:t>State i interaktivnost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17723C9-BD7B-319E-7EA7-6C1CC5BD9664}"/>
              </a:ext>
            </a:extLst>
          </p:cNvPr>
          <p:cNvSpPr txBox="1"/>
          <p:nvPr/>
        </p:nvSpPr>
        <p:spPr>
          <a:xfrm>
            <a:off x="990600" y="1352423"/>
            <a:ext cx="93814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</a:t>
            </a:r>
            <a:r>
              <a:rPr lang="en-US" dirty="0" err="1"/>
              <a:t>Imperativno</a:t>
            </a:r>
            <a:r>
              <a:rPr lang="en-US" dirty="0"/>
              <a:t> </a:t>
            </a:r>
            <a:r>
              <a:rPr lang="en-US" dirty="0" err="1"/>
              <a:t>programiranje</a:t>
            </a:r>
            <a:endParaRPr lang="hr-H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3ABB99-D80F-2CFA-1937-2684A92ADA5B}"/>
              </a:ext>
            </a:extLst>
          </p:cNvPr>
          <p:cNvSpPr txBox="1"/>
          <p:nvPr/>
        </p:nvSpPr>
        <p:spPr>
          <a:xfrm>
            <a:off x="990600" y="3843584"/>
            <a:ext cx="938146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👉Deklarativni pristup (korištenje state-a) omogućuje lakše održavanje i automatsko ažuriranje korisničkog sučelja, za razliku od imperativnog ručnog manipuliranja DOM-om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59BFC5-E9AD-BE1C-7F12-698FA5AFDE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6892" y="1971697"/>
            <a:ext cx="4020011" cy="1381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7972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1D94A3-CF3E-4920-77BD-750A80CA3F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A39E6-537C-6BC9-5AA3-86CA3FCF4E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676276"/>
          </a:xfrm>
        </p:spPr>
        <p:txBody>
          <a:bodyPr/>
          <a:lstStyle/>
          <a:p>
            <a:r>
              <a:rPr lang="en-US" dirty="0"/>
              <a:t>VJE</a:t>
            </a:r>
            <a:r>
              <a:rPr lang="hr-HR" dirty="0"/>
              <a:t>ž</a:t>
            </a:r>
            <a:r>
              <a:rPr lang="en-US" dirty="0" err="1"/>
              <a:t>ba</a:t>
            </a:r>
            <a:endParaRPr lang="hr-H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5A50930-63ED-CDAD-7253-771485197E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752600"/>
            <a:ext cx="3932237" cy="4711700"/>
          </a:xfrm>
        </p:spPr>
        <p:txBody>
          <a:bodyPr>
            <a:noAutofit/>
          </a:bodyPr>
          <a:lstStyle/>
          <a:p>
            <a:pPr algn="ctr">
              <a:buNone/>
            </a:pPr>
            <a:r>
              <a:rPr lang="hr-HR" b="1" dirty="0"/>
              <a:t>Kreirajte React aplikaciju u kojoj ćete prikazati paragraf s tekstom (npr. "Buy milk") i dva gumba. Jedan gumb treba promijeniti stil teksta tako da se on precrta (primjena "line-through"), a drugi gumb treba vratiti tekst u prvobitni oblik.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E72655-AEE1-0A11-9B66-58A0C90CC7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3780" y="2962889"/>
            <a:ext cx="2647950" cy="66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84118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B0E979-E0C9-899A-6E6D-898C9DC522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B8C5714-84F4-4405-42CF-CA796A2F1DA3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HOOKS</a:t>
            </a:r>
            <a:endParaRPr lang="hr-H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7284E4D-B5C4-D5FF-C218-12E4477CAAB8}"/>
              </a:ext>
            </a:extLst>
          </p:cNvPr>
          <p:cNvSpPr txBox="1"/>
          <p:nvPr/>
        </p:nvSpPr>
        <p:spPr>
          <a:xfrm>
            <a:off x="990600" y="1352423"/>
            <a:ext cx="93814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</a:t>
            </a:r>
            <a:r>
              <a:rPr lang="hr-HR" b="1" dirty="0"/>
              <a:t>useState</a:t>
            </a:r>
            <a:r>
              <a:rPr lang="hr-HR" dirty="0"/>
              <a:t> je hook koji omogućuje dodavanje state-a u funkcijske komponente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9132D75-9DF0-3940-249D-19886164C618}"/>
              </a:ext>
            </a:extLst>
          </p:cNvPr>
          <p:cNvSpPr txBox="1"/>
          <p:nvPr/>
        </p:nvSpPr>
        <p:spPr>
          <a:xfrm>
            <a:off x="990600" y="3843584"/>
            <a:ext cx="938146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👉Deklarativni pristup (korištenje state-a) omogućuje lakše održavanje i automatsko ažuriranje korisničkog sučelja, za razliku od imperativnog ručnog manipuliranja DOM-om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ACB162-C738-7D0C-2123-ECCB67FC39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157" y="2074109"/>
            <a:ext cx="3390900" cy="4476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04C0DAD-AE2D-388C-1BDD-411ED3551A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7708" y="1907902"/>
            <a:ext cx="2391390" cy="185476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5888F3A-F13D-8963-0F7C-91ACCDD10A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0822" y="3186881"/>
            <a:ext cx="2657475" cy="381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386BCD7-7C10-D883-220A-1B42961E00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1157" y="2720982"/>
            <a:ext cx="2181225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2558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4D4FC0-3822-8121-05BA-B4701E4852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FA310F-AD9E-5BF0-0057-E53275EB10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676276"/>
          </a:xfrm>
        </p:spPr>
        <p:txBody>
          <a:bodyPr/>
          <a:lstStyle/>
          <a:p>
            <a:r>
              <a:rPr lang="en-US" dirty="0"/>
              <a:t>VJE</a:t>
            </a:r>
            <a:r>
              <a:rPr lang="hr-HR" dirty="0"/>
              <a:t>ž</a:t>
            </a:r>
            <a:r>
              <a:rPr lang="en-US" dirty="0" err="1"/>
              <a:t>ba</a:t>
            </a:r>
            <a:endParaRPr lang="hr-H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B60E11F-6C66-0C96-402E-0F444EED49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752600"/>
            <a:ext cx="3932237" cy="4711700"/>
          </a:xfrm>
        </p:spPr>
        <p:txBody>
          <a:bodyPr>
            <a:noAutofit/>
          </a:bodyPr>
          <a:lstStyle/>
          <a:p>
            <a:pPr marL="285750" indent="-285750">
              <a:buFontTx/>
              <a:buChar char="-"/>
            </a:pPr>
            <a:r>
              <a:rPr lang="hr-HR" dirty="0"/>
              <a:t>Dodajte novi gumb koji će smanjivati vrijednost count-a.</a:t>
            </a:r>
            <a:endParaRPr lang="en-US" dirty="0"/>
          </a:p>
          <a:p>
            <a:pPr marL="285750" indent="-285750">
              <a:buFontTx/>
              <a:buChar char="-"/>
            </a:pPr>
            <a:br>
              <a:rPr lang="hr-HR" dirty="0"/>
            </a:br>
            <a:r>
              <a:rPr lang="hr-HR" dirty="0"/>
              <a:t>Pobrinite se da se korisničko sučelje automatski ažurira prilikom svakog klika na gumb.</a:t>
            </a:r>
            <a:endParaRPr lang="en-US" dirty="0"/>
          </a:p>
          <a:p>
            <a:pPr marL="285750" indent="-285750">
              <a:buFontTx/>
              <a:buChar char="-"/>
            </a:pPr>
            <a:endParaRPr lang="en-US" b="1" dirty="0"/>
          </a:p>
          <a:p>
            <a:pPr marL="285750" indent="-285750">
              <a:buFontTx/>
              <a:buChar char="-"/>
            </a:pPr>
            <a:r>
              <a:rPr lang="en-US" b="1" dirty="0" err="1"/>
              <a:t>Procitajte</a:t>
            </a:r>
            <a:r>
              <a:rPr lang="en-US" b="1" dirty="0"/>
              <a:t> I dobro </a:t>
            </a:r>
            <a:r>
              <a:rPr lang="en-US" b="1" dirty="0" err="1"/>
              <a:t>proucite</a:t>
            </a:r>
            <a:r>
              <a:rPr lang="en-US" b="1" dirty="0"/>
              <a:t> </a:t>
            </a:r>
            <a:r>
              <a:rPr lang="en-US" b="1" dirty="0" err="1"/>
              <a:t>dekonstrukciju</a:t>
            </a:r>
            <a:r>
              <a:rPr lang="en-US" b="1" dirty="0"/>
              <a:t> </a:t>
            </a:r>
            <a:r>
              <a:rPr lang="en-US" b="1" dirty="0" err="1"/>
              <a:t>nizova</a:t>
            </a:r>
            <a:br>
              <a:rPr lang="en-US" b="1" dirty="0"/>
            </a:br>
            <a:br>
              <a:rPr lang="en-US" b="1" dirty="0"/>
            </a:br>
            <a:r>
              <a:rPr lang="en-US" b="1" dirty="0"/>
              <a:t>https://developer.mozilla.org/en-US/docs/Web/JavaScript/Reference/Operators/Destructuring</a:t>
            </a:r>
            <a:endParaRPr lang="hr-HR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D4BD5D1-8FD8-F3E7-FC04-28E3A11D11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4181" y="1957387"/>
            <a:ext cx="609600" cy="98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6190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B24573-5536-C5B8-5EF4-BE35673670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015AA33-85D4-2829-8BC5-7EDEE5A04D55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EVENTS</a:t>
            </a:r>
            <a:endParaRPr lang="hr-H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2954E4B-8E62-B73A-AD2B-51659B67ED4D}"/>
              </a:ext>
            </a:extLst>
          </p:cNvPr>
          <p:cNvSpPr txBox="1"/>
          <p:nvPr/>
        </p:nvSpPr>
        <p:spPr>
          <a:xfrm>
            <a:off x="990600" y="1352423"/>
            <a:ext cx="938146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</a:t>
            </a:r>
            <a:r>
              <a:rPr lang="hr-HR" dirty="0"/>
              <a:t>React aplikacija može dinamički reagirati na korisničke interakcije. Ova deklarativna metoda omogućava vam da definirate </a:t>
            </a:r>
            <a:r>
              <a:rPr lang="hr-HR" b="1" dirty="0"/>
              <a:t>što</a:t>
            </a:r>
            <a:r>
              <a:rPr lang="hr-HR" dirty="0"/>
              <a:t> se treba dogoditi kad se stanje promijeni, dok React automatski upravlja ažuriranjem UI-ja.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76EC2E-99D0-AEF0-20E2-28DCCB842A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9774" y="3677725"/>
            <a:ext cx="4219575" cy="10953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9830AD0-D777-5B7F-5E97-62D1E1414D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774" y="2695574"/>
            <a:ext cx="2857500" cy="73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1988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D8D391-E500-51BA-E7FD-06C8D5BADE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5F4FD-1537-5299-B877-F1D1B4403E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VJE</a:t>
            </a:r>
            <a:r>
              <a:rPr lang="hr-HR" dirty="0"/>
              <a:t>ž</a:t>
            </a:r>
            <a:r>
              <a:rPr lang="en-US" dirty="0" err="1"/>
              <a:t>ba</a:t>
            </a:r>
            <a:endParaRPr lang="hr-H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33981EC-5E89-16A5-C438-450D17DC012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>
              <a:lnSpc>
                <a:spcPts val="1425"/>
              </a:lnSpc>
              <a:buNone/>
            </a:pPr>
            <a:r>
              <a:rPr lang="hr-H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- Napravite react app from scratch</a:t>
            </a:r>
          </a:p>
          <a:p>
            <a:pPr>
              <a:lnSpc>
                <a:spcPts val="1425"/>
              </a:lnSpc>
              <a:buNone/>
            </a:pPr>
            <a:r>
              <a:rPr lang="hr-H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- Treba imati u sebi h1 "Obozavam React i jsx"</a:t>
            </a:r>
          </a:p>
          <a:p>
            <a:pPr>
              <a:lnSpc>
                <a:spcPts val="1425"/>
              </a:lnSpc>
            </a:pPr>
            <a:r>
              <a:rPr lang="hr-H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- Treba sadrzati listu sa 3 stavke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78F544-E29F-3BA2-73C8-6BD313B26A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7368" y="2443011"/>
            <a:ext cx="2943225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04486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07D387-0A8F-B4F4-2945-7D26F78F3D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0D6573-4E33-C83C-DC62-2EF46DAB76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676276"/>
          </a:xfrm>
        </p:spPr>
        <p:txBody>
          <a:bodyPr/>
          <a:lstStyle/>
          <a:p>
            <a:r>
              <a:rPr lang="en-US" dirty="0"/>
              <a:t>VJE</a:t>
            </a:r>
            <a:r>
              <a:rPr lang="hr-HR" dirty="0"/>
              <a:t>ž</a:t>
            </a:r>
            <a:r>
              <a:rPr lang="en-US" dirty="0" err="1"/>
              <a:t>ba</a:t>
            </a:r>
            <a:endParaRPr lang="hr-H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D077F4A-C940-CA53-5F77-CB12F1A74C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752600"/>
            <a:ext cx="3932237" cy="4711700"/>
          </a:xfrm>
        </p:spPr>
        <p:txBody>
          <a:bodyPr>
            <a:noAutofit/>
          </a:bodyPr>
          <a:lstStyle/>
          <a:p>
            <a:pPr marL="285750" indent="-285750">
              <a:buFontTx/>
              <a:buChar char="-"/>
            </a:pPr>
            <a:r>
              <a:rPr lang="hr-HR" dirty="0"/>
              <a:t>Kada korisnik prelazi mišem preko gumba, onMouseOver postavlja state na true, mijenjajući boju gumba u crnu</a:t>
            </a:r>
            <a:endParaRPr lang="en-US" dirty="0"/>
          </a:p>
          <a:p>
            <a:pPr marL="285750" indent="-285750">
              <a:buFontTx/>
              <a:buChar char="-"/>
            </a:pPr>
            <a:endParaRPr lang="en-US" b="1" dirty="0"/>
          </a:p>
          <a:p>
            <a:pPr marL="285750" indent="-285750">
              <a:buFontTx/>
              <a:buChar char="-"/>
            </a:pPr>
            <a:r>
              <a:rPr lang="hr-HR" dirty="0"/>
              <a:t>Kada miš napusti gumb (onMouseOut), state se postavlja na false, vraćajući boju natrag na bijelu</a:t>
            </a:r>
            <a:endParaRPr lang="hr-HR" b="1" dirty="0"/>
          </a:p>
        </p:txBody>
      </p:sp>
      <p:pic>
        <p:nvPicPr>
          <p:cNvPr id="4" name="Picture 3" descr="A close-up of a logo&#10;&#10;AI-generated content may be incorrect.">
            <a:extLst>
              <a:ext uri="{FF2B5EF4-FFF2-40B4-BE49-F238E27FC236}">
                <a16:creationId xmlns:a16="http://schemas.microsoft.com/office/drawing/2014/main" id="{6B89DE8D-E958-B88B-53E6-A53F05536E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8769" y="2342998"/>
            <a:ext cx="2514951" cy="108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44327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D18CE5-D6EE-3F5D-0BE8-6D17B49785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1E93E-5F0E-797B-2BEC-20E5E21B14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676276"/>
          </a:xfrm>
        </p:spPr>
        <p:txBody>
          <a:bodyPr/>
          <a:lstStyle/>
          <a:p>
            <a:r>
              <a:rPr lang="en-US" dirty="0"/>
              <a:t>VJE</a:t>
            </a:r>
            <a:r>
              <a:rPr lang="hr-HR" dirty="0"/>
              <a:t>ž</a:t>
            </a:r>
            <a:r>
              <a:rPr lang="en-US" dirty="0" err="1"/>
              <a:t>ba</a:t>
            </a:r>
            <a:endParaRPr lang="hr-H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B01BBF1-DBB1-D3AD-B496-B38D5938C2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752600"/>
            <a:ext cx="3932237" cy="4711700"/>
          </a:xfrm>
        </p:spPr>
        <p:txBody>
          <a:bodyPr>
            <a:noAutofit/>
          </a:bodyPr>
          <a:lstStyle/>
          <a:p>
            <a:pPr marL="285750" indent="-285750">
              <a:buFontTx/>
              <a:buChar char="-"/>
            </a:pPr>
            <a:r>
              <a:rPr lang="hr-HR" dirty="0"/>
              <a:t>U HTML-u dodaj &lt;h1&gt; element i gumb s ID-jem get-time-btn.</a:t>
            </a:r>
          </a:p>
          <a:p>
            <a:pPr marL="285750" indent="-285750">
              <a:buFontTx/>
              <a:buChar char="-"/>
            </a:pPr>
            <a:r>
              <a:rPr lang="hr-HR" dirty="0"/>
              <a:t>Definiraj funkciju showCurrentTime() koja dohvaća trenutno vrijeme i postavlja ga kao tekst u &lt;h1&gt;.</a:t>
            </a: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 err="1"/>
              <a:t>Klikom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gumb</a:t>
            </a:r>
            <a:r>
              <a:rPr lang="en-US" dirty="0"/>
              <a:t> </a:t>
            </a:r>
            <a:r>
              <a:rPr lang="en-US" dirty="0" err="1"/>
              <a:t>Gettime</a:t>
            </a:r>
            <a:r>
              <a:rPr lang="en-US" dirty="0"/>
              <a:t> </a:t>
            </a:r>
            <a:r>
              <a:rPr lang="en-US" dirty="0" err="1"/>
              <a:t>updejtujemo</a:t>
            </a:r>
            <a:r>
              <a:rPr lang="en-US" dirty="0"/>
              <a:t> </a:t>
            </a:r>
            <a:r>
              <a:rPr lang="en-US" dirty="0" err="1"/>
              <a:t>vrijeme</a:t>
            </a:r>
            <a:endParaRPr lang="hr-HR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DODATNO:</a:t>
            </a:r>
            <a:br>
              <a:rPr lang="en-US" dirty="0"/>
            </a:br>
            <a:r>
              <a:rPr lang="en-US" dirty="0"/>
              <a:t>- </a:t>
            </a:r>
            <a:r>
              <a:rPr lang="en-US" dirty="0" err="1"/>
              <a:t>napravte</a:t>
            </a:r>
            <a:r>
              <a:rPr lang="en-US" dirty="0"/>
              <a:t> da se </a:t>
            </a:r>
            <a:r>
              <a:rPr lang="en-US" dirty="0" err="1"/>
              <a:t>vrijeme</a:t>
            </a:r>
            <a:r>
              <a:rPr lang="en-US" dirty="0"/>
              <a:t> </a:t>
            </a:r>
            <a:r>
              <a:rPr lang="en-US" dirty="0" err="1"/>
              <a:t>automatski</a:t>
            </a:r>
            <a:r>
              <a:rPr lang="en-US" dirty="0"/>
              <a:t> </a:t>
            </a:r>
            <a:r>
              <a:rPr lang="en-US" dirty="0" err="1"/>
              <a:t>updejtuje</a:t>
            </a:r>
            <a:r>
              <a:rPr lang="en-US" dirty="0"/>
              <a:t> </a:t>
            </a:r>
            <a:r>
              <a:rPr lang="en-US" dirty="0" err="1"/>
              <a:t>svakih</a:t>
            </a:r>
            <a:r>
              <a:rPr lang="en-US" dirty="0"/>
              <a:t> 1 sec</a:t>
            </a:r>
            <a:endParaRPr lang="hr-H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F89D0B-E5FE-9FC0-0DDA-EBD6C84883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8113" y="2028683"/>
            <a:ext cx="4438650" cy="179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27367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F69659-A941-AD8F-6A54-746D309F95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905F08B-7B6F-2132-5909-038A5B5C93F1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FORME</a:t>
            </a:r>
            <a:endParaRPr lang="hr-H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85619D0-75B7-85F4-E06C-CA89CD9F63FE}"/>
              </a:ext>
            </a:extLst>
          </p:cNvPr>
          <p:cNvSpPr txBox="1"/>
          <p:nvPr/>
        </p:nvSpPr>
        <p:spPr>
          <a:xfrm>
            <a:off x="990600" y="1228397"/>
            <a:ext cx="5365955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sz="1400" dirty="0"/>
              <a:t>✅ Rukovanje događajima unutar inputa:</a:t>
            </a:r>
            <a:br>
              <a:rPr lang="hr-HR" sz="1400" dirty="0"/>
            </a:br>
            <a:r>
              <a:rPr lang="hr-HR" sz="1400" dirty="0"/>
              <a:t>onChange događaj se aktivira svaki put kada se promijeni vrijednost inputa. Koristeći event.target.value, možete dohvatiti ono što je korisnik unio.</a:t>
            </a:r>
            <a:endParaRPr lang="en-US" sz="1400" dirty="0"/>
          </a:p>
          <a:p>
            <a:pPr>
              <a:buNone/>
            </a:pPr>
            <a:endParaRPr lang="hr-HR" sz="1400" dirty="0"/>
          </a:p>
          <a:p>
            <a:pPr>
              <a:buNone/>
            </a:pPr>
            <a:r>
              <a:rPr lang="hr-HR" sz="1400" dirty="0"/>
              <a:t>✅ Controlled Components:</a:t>
            </a:r>
            <a:br>
              <a:rPr lang="hr-HR" sz="1400" dirty="0"/>
            </a:br>
            <a:r>
              <a:rPr lang="hr-HR" sz="1400" dirty="0"/>
              <a:t>U Reactu se input elementi kontroliraju preko state-a, čime se osigurava jedinstveni izvor istine. Vrijednost inputa (value) postavljate na state varijablu (npr. name), a svaka promjena se ažurira kroz onChange.</a:t>
            </a:r>
            <a:endParaRPr lang="en-US" sz="1400" dirty="0"/>
          </a:p>
          <a:p>
            <a:pPr>
              <a:buNone/>
            </a:pPr>
            <a:endParaRPr lang="hr-HR" sz="1400" dirty="0"/>
          </a:p>
          <a:p>
            <a:pPr>
              <a:buNone/>
            </a:pPr>
            <a:r>
              <a:rPr lang="hr-HR" sz="1400" dirty="0"/>
              <a:t>✅ Sprječavanje zadane akcije forme:</a:t>
            </a:r>
            <a:br>
              <a:rPr lang="hr-HR" sz="1400" dirty="0"/>
            </a:br>
            <a:r>
              <a:rPr lang="hr-HR" sz="1400" dirty="0"/>
              <a:t>Klikom na Submit, HTML forma obično osvježava stranicu. Metoda event.preventDefault() u onSubmit handleru sprječava to ponašanje, omogućujući obradu podataka bez refresh-a.</a:t>
            </a:r>
            <a:endParaRPr lang="en-US" sz="1400" dirty="0"/>
          </a:p>
          <a:p>
            <a:pPr>
              <a:buNone/>
            </a:pPr>
            <a:endParaRPr lang="hr-HR" sz="1400" dirty="0"/>
          </a:p>
          <a:p>
            <a:r>
              <a:rPr lang="hr-HR" sz="1400" dirty="0"/>
              <a:t>✅ Korištenje onSubmit događaja:</a:t>
            </a:r>
            <a:br>
              <a:rPr lang="hr-HR" sz="1400" dirty="0"/>
            </a:br>
            <a:r>
              <a:rPr lang="hr-HR" sz="1400" dirty="0"/>
              <a:t>Umjesto onClick na gumbu, možete postaviti onSubmit na cijelu formu kako biste obradili unos kad korisnik klikne Submit.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D181D1-1A2C-7548-8D73-21C4389A17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1266" y="1647827"/>
            <a:ext cx="3095779" cy="2899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05383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6D9DD8-9B82-0353-9F95-71099CC838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E0EF7-0918-0381-8855-50A655236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676276"/>
          </a:xfrm>
        </p:spPr>
        <p:txBody>
          <a:bodyPr/>
          <a:lstStyle/>
          <a:p>
            <a:r>
              <a:rPr lang="en-US" dirty="0"/>
              <a:t>VJE</a:t>
            </a:r>
            <a:r>
              <a:rPr lang="hr-HR" dirty="0"/>
              <a:t>ž</a:t>
            </a:r>
            <a:r>
              <a:rPr lang="en-US" dirty="0" err="1"/>
              <a:t>ba</a:t>
            </a:r>
            <a:endParaRPr lang="hr-H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7C7B34F-2119-E339-34A9-4631851AA9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752600"/>
            <a:ext cx="3932237" cy="4711700"/>
          </a:xfrm>
        </p:spPr>
        <p:txBody>
          <a:bodyPr>
            <a:noAutofit/>
          </a:bodyPr>
          <a:lstStyle/>
          <a:p>
            <a:pPr marL="285750" indent="-285750">
              <a:buFontTx/>
              <a:buChar char="-"/>
            </a:pPr>
            <a:r>
              <a:rPr lang="hr-HR" dirty="0"/>
              <a:t>Pokušajte proširiti formu dodavanjem još input polja (npr. za email ili lozinku) i prilagodite state i onChange handlere kako biste obradili sve unose.</a:t>
            </a:r>
            <a:endParaRPr lang="hr-HR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D718EF-7B08-52AA-8EFA-B4C0D1AB68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5008" y="2122384"/>
            <a:ext cx="2838450" cy="220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58768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2B8126-90D5-116B-0D68-893D9EBE15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B5C68FD-FA0D-94DA-8CF6-BF5C3523E08B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CLASSES VS HOOKS</a:t>
            </a:r>
            <a:endParaRPr lang="hr-H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7FE1F1-062F-4C4F-849C-8DC73504CD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4244" y="2115927"/>
            <a:ext cx="2641344" cy="254399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4A6C418-2A7C-7979-6235-2AA15AD842A5}"/>
              </a:ext>
            </a:extLst>
          </p:cNvPr>
          <p:cNvSpPr txBox="1"/>
          <p:nvPr/>
        </p:nvSpPr>
        <p:spPr>
          <a:xfrm>
            <a:off x="7361903" y="1407610"/>
            <a:ext cx="12216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dirty="0"/>
              <a:t>CLASSES</a:t>
            </a:r>
            <a:endParaRPr lang="hr-H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E9B26A-FA99-73E2-EA1C-B41950127DAF}"/>
              </a:ext>
            </a:extLst>
          </p:cNvPr>
          <p:cNvSpPr txBox="1"/>
          <p:nvPr/>
        </p:nvSpPr>
        <p:spPr>
          <a:xfrm>
            <a:off x="1049593" y="1408343"/>
            <a:ext cx="12216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dirty="0"/>
              <a:t>HOOKS</a:t>
            </a:r>
            <a:endParaRPr lang="hr-HR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9E494CE-6339-8B74-9C7D-95A24113D6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9410" y="2115927"/>
            <a:ext cx="2293182" cy="254399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AD59739-3B2C-28A7-6DB7-12F1ED9F814F}"/>
              </a:ext>
            </a:extLst>
          </p:cNvPr>
          <p:cNvSpPr txBox="1"/>
          <p:nvPr/>
        </p:nvSpPr>
        <p:spPr>
          <a:xfrm>
            <a:off x="1405270" y="4788797"/>
            <a:ext cx="93814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 </a:t>
            </a:r>
            <a:r>
              <a:rPr lang="en-US" dirty="0"/>
              <a:t>U </a:t>
            </a:r>
            <a:r>
              <a:rPr lang="en-US" dirty="0" err="1"/>
              <a:t>novim</a:t>
            </a:r>
            <a:r>
              <a:rPr lang="en-US" dirty="0"/>
              <a:t> </a:t>
            </a:r>
            <a:r>
              <a:rPr lang="hr-HR" dirty="0"/>
              <a:t>projekt</a:t>
            </a:r>
            <a:r>
              <a:rPr lang="en-US" dirty="0" err="1"/>
              <a:t>ima</a:t>
            </a:r>
            <a:r>
              <a:rPr lang="hr-HR" dirty="0"/>
              <a:t> preporučuje </a:t>
            </a:r>
            <a:r>
              <a:rPr lang="en-US" dirty="0"/>
              <a:t>se </a:t>
            </a:r>
            <a:r>
              <a:rPr lang="hr-HR" dirty="0"/>
              <a:t>koristiti Hooks, dok klasne komponente možete sresti u starijim kodnim bazama.</a:t>
            </a:r>
          </a:p>
        </p:txBody>
      </p:sp>
    </p:spTree>
    <p:extLst>
      <p:ext uri="{BB962C8B-B14F-4D97-AF65-F5344CB8AC3E}">
        <p14:creationId xmlns:p14="http://schemas.microsoft.com/office/powerpoint/2010/main" val="349775650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9D0E19-A2F8-358E-52EA-F864BD99DB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228FDCE-0512-00E7-79B8-1C01201B9D56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STATE</a:t>
            </a:r>
            <a:endParaRPr lang="hr-H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72DF18E-2C99-6F66-F507-270C0C34DBFF}"/>
              </a:ext>
            </a:extLst>
          </p:cNvPr>
          <p:cNvSpPr txBox="1"/>
          <p:nvPr/>
        </p:nvSpPr>
        <p:spPr>
          <a:xfrm>
            <a:off x="1394695" y="4361093"/>
            <a:ext cx="938146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 Ovaj način upravljanja složenijim state-om omogućava da sve povezane informacije budu sačuvane unutar jednog objekta, te se prilikom promjene jednog dijela state-a ostale vrijednosti zadrže. Ovo čini kod preglednijim i lakšim za održavanje.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4A73F03-9572-C927-ED31-98E401653E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5877" y="1452933"/>
            <a:ext cx="4222033" cy="256197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4E6C8E7-D2A9-D9F9-EC6E-2C8AFA3920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4474" y="1175028"/>
            <a:ext cx="3216858" cy="3012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33303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06B848-EE5B-ACD9-44C6-0B16EDA256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78A47F-526D-CA0B-A605-7A7623DC2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676276"/>
          </a:xfrm>
        </p:spPr>
        <p:txBody>
          <a:bodyPr/>
          <a:lstStyle/>
          <a:p>
            <a:r>
              <a:rPr lang="en-US" dirty="0"/>
              <a:t>VJE</a:t>
            </a:r>
            <a:r>
              <a:rPr lang="hr-HR" dirty="0"/>
              <a:t>ž</a:t>
            </a:r>
            <a:r>
              <a:rPr lang="en-US" dirty="0" err="1"/>
              <a:t>ba</a:t>
            </a:r>
            <a:endParaRPr lang="hr-H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AC5B7A2-F199-3CD2-5044-4A638ADDE0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752600"/>
            <a:ext cx="3932237" cy="4711700"/>
          </a:xfrm>
        </p:spPr>
        <p:txBody>
          <a:bodyPr>
            <a:noAutofit/>
          </a:bodyPr>
          <a:lstStyle/>
          <a:p>
            <a:pPr marL="285750" indent="-285750">
              <a:buFontTx/>
              <a:buChar char="-"/>
            </a:pPr>
            <a:r>
              <a:rPr lang="hr-HR" dirty="0"/>
              <a:t>Pokušajte proširiti formu dodavanjem još input polja (npr. za email) i </a:t>
            </a:r>
            <a:r>
              <a:rPr lang="en-US" dirty="0" err="1"/>
              <a:t>dodajte</a:t>
            </a:r>
            <a:r>
              <a:rPr lang="en-US" dirty="0"/>
              <a:t> </a:t>
            </a:r>
            <a:r>
              <a:rPr lang="en-US" dirty="0" err="1"/>
              <a:t>podnaslov</a:t>
            </a:r>
            <a:r>
              <a:rPr lang="en-US" dirty="0"/>
              <a:t> koji </a:t>
            </a:r>
            <a:r>
              <a:rPr lang="en-US" dirty="0" err="1"/>
              <a:t>ispisuje</a:t>
            </a:r>
            <a:r>
              <a:rPr lang="en-US" dirty="0"/>
              <a:t> </a:t>
            </a:r>
            <a:r>
              <a:rPr lang="en-US" dirty="0" err="1"/>
              <a:t>unijetu</a:t>
            </a:r>
            <a:r>
              <a:rPr lang="en-US" dirty="0"/>
              <a:t> </a:t>
            </a:r>
            <a:r>
              <a:rPr lang="en-US" dirty="0" err="1"/>
              <a:t>vrijednost</a:t>
            </a:r>
            <a:r>
              <a:rPr lang="en-US" dirty="0"/>
              <a:t>.</a:t>
            </a:r>
            <a:endParaRPr lang="hr-HR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E2BECA-A8FA-D020-CEB5-DC9696C42B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6281" y="1663700"/>
            <a:ext cx="3571875" cy="3114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34247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5724D4-2298-944C-CE6B-315975BB35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B314C68-47C9-5F12-0138-DFCB9F6790E1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SPREAD OPERATOR</a:t>
            </a:r>
            <a:endParaRPr lang="hr-H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A8334B-6C6B-C6FB-CFCB-59B7C5BF35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7914" y="1811532"/>
            <a:ext cx="3924300" cy="5524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6087F53-8A8C-F68E-5F41-B9FA0D017B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7914" y="3108471"/>
            <a:ext cx="5991225" cy="17430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249AC9D-E633-D23E-4691-D7B6ACD674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66536" y="1474766"/>
            <a:ext cx="4194493" cy="2505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8730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F2C0B7-8ED6-A049-35B5-9B1D102F9C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35EDAD2-D996-F304-0AED-511B54C263D5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SPREAD OPERATOR</a:t>
            </a:r>
            <a:endParaRPr lang="hr-HR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A94D199-FBCD-C6C7-6CF4-13BED3859E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3516" y="1930304"/>
            <a:ext cx="4194493" cy="250524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90CD187-8561-B8DD-E7D5-0DBE3BC7A916}"/>
              </a:ext>
            </a:extLst>
          </p:cNvPr>
          <p:cNvSpPr txBox="1"/>
          <p:nvPr/>
        </p:nvSpPr>
        <p:spPr>
          <a:xfrm>
            <a:off x="942411" y="1474766"/>
            <a:ext cx="6404744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Nizovi:</a:t>
            </a:r>
            <a:br>
              <a:rPr lang="hr-HR" dirty="0"/>
            </a:br>
            <a:r>
              <a:rPr lang="en-US" dirty="0"/>
              <a:t>- </a:t>
            </a:r>
            <a:r>
              <a:rPr lang="hr-HR" dirty="0"/>
              <a:t>Spread operator omogućuje jednostavno spajanje i reorganizaciju nizova bez potrebe za petljama.</a:t>
            </a:r>
            <a:endParaRPr lang="en-US" dirty="0"/>
          </a:p>
          <a:p>
            <a:pPr>
              <a:buNone/>
            </a:pPr>
            <a:endParaRPr lang="hr-HR" dirty="0"/>
          </a:p>
          <a:p>
            <a:pPr>
              <a:buNone/>
            </a:pPr>
            <a:r>
              <a:rPr lang="hr-HR" dirty="0"/>
              <a:t>Objekti:</a:t>
            </a:r>
            <a:br>
              <a:rPr lang="hr-HR" dirty="0"/>
            </a:br>
            <a:r>
              <a:rPr lang="en-US" dirty="0"/>
              <a:t>- </a:t>
            </a:r>
            <a:r>
              <a:rPr lang="hr-HR" dirty="0"/>
              <a:t>Omogućuje rasprostiranje svojstava iz jednog objekta u drugi, čime se olakšava spajanje i ažuriranje objekata.</a:t>
            </a:r>
            <a:endParaRPr lang="en-US" dirty="0"/>
          </a:p>
          <a:p>
            <a:pPr>
              <a:buNone/>
            </a:pPr>
            <a:endParaRPr lang="hr-HR" dirty="0"/>
          </a:p>
          <a:p>
            <a:r>
              <a:rPr lang="hr-HR" dirty="0"/>
              <a:t>Ažuriranje state-a:</a:t>
            </a:r>
            <a:br>
              <a:rPr lang="hr-HR" dirty="0"/>
            </a:br>
            <a:r>
              <a:rPr lang="en-US" dirty="0"/>
              <a:t>- </a:t>
            </a:r>
            <a:r>
              <a:rPr lang="hr-HR" dirty="0"/>
              <a:t>U Reactu se spread operator često koristi u funkcijama poput handleChange kako bi se sačuvala postojeća struktura state-a i ažuriralo samo određeno polje.</a:t>
            </a:r>
          </a:p>
        </p:txBody>
      </p:sp>
    </p:spTree>
    <p:extLst>
      <p:ext uri="{BB962C8B-B14F-4D97-AF65-F5344CB8AC3E}">
        <p14:creationId xmlns:p14="http://schemas.microsoft.com/office/powerpoint/2010/main" val="253202934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A44A5C-EFF8-6BBD-DEF5-4D814425E9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AEE9C0D-B916-E21A-CF67-17530E65B8D3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EVENT TREE</a:t>
            </a:r>
            <a:endParaRPr lang="hr-H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09791A5-7771-FE01-681B-40171CA23B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6087" y="1400121"/>
            <a:ext cx="3340186" cy="30372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7F2F8A6-FCED-3F47-D984-B50C7F12DE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5720" y="1400121"/>
            <a:ext cx="3529581" cy="273710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4D14F03-50A1-C91E-4E30-273013B2721E}"/>
              </a:ext>
            </a:extLst>
          </p:cNvPr>
          <p:cNvSpPr txBox="1"/>
          <p:nvPr/>
        </p:nvSpPr>
        <p:spPr>
          <a:xfrm>
            <a:off x="1270076" y="4811548"/>
            <a:ext cx="965184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 Funkcije se mogu prenositi kao props, što omogućuje da child komponenta (</a:t>
            </a:r>
            <a:r>
              <a:rPr lang="en-US" dirty="0"/>
              <a:t>Card) </a:t>
            </a:r>
            <a:r>
              <a:rPr lang="hr-HR" dirty="0"/>
              <a:t>pozove funkciju iz parent komponente (App) za ažuriranje state-a</a:t>
            </a:r>
          </a:p>
        </p:txBody>
      </p:sp>
    </p:spTree>
    <p:extLst>
      <p:ext uri="{BB962C8B-B14F-4D97-AF65-F5344CB8AC3E}">
        <p14:creationId xmlns:p14="http://schemas.microsoft.com/office/powerpoint/2010/main" val="19301606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07EA4D-80D3-520B-420A-54221C08D2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8E33C4B-6EAB-40AE-E4D4-EF5E3A87CAD0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JSX I BABEL</a:t>
            </a:r>
            <a:endParaRPr lang="hr-H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85E927-4D0F-1F37-5055-CF9BCD5DC3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8997" y="986176"/>
            <a:ext cx="3077901" cy="17865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FDBE4D2-6F8E-F528-0790-6982856738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3370" y="986176"/>
            <a:ext cx="1994335" cy="167691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A6A84F1-7041-E495-1CD4-5535079BC578}"/>
              </a:ext>
            </a:extLst>
          </p:cNvPr>
          <p:cNvSpPr txBox="1"/>
          <p:nvPr/>
        </p:nvSpPr>
        <p:spPr>
          <a:xfrm>
            <a:off x="1120877" y="1397675"/>
            <a:ext cx="452775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hr-HR" b="1" dirty="0"/>
              <a:t>Babel i JSX transformacija</a:t>
            </a:r>
            <a:endParaRPr lang="hr-HR" dirty="0"/>
          </a:p>
          <a:p>
            <a:r>
              <a:rPr lang="hr-HR" dirty="0"/>
              <a:t>JSX omogućuje pisanje HTML-a unutar JavaScript koda, koji se potom pretvara u standardni JavaScript pomoću Babel kompajlera. </a:t>
            </a:r>
            <a:endParaRPr lang="en-US" dirty="0"/>
          </a:p>
          <a:p>
            <a:endParaRPr lang="en-US" dirty="0"/>
          </a:p>
          <a:p>
            <a:r>
              <a:rPr lang="hr-HR" dirty="0"/>
              <a:t>👉 Ovaj pristup olakšava čitanje koda te smanjuje broj linija potrebnih za manipulaciju DOM-om, u usporedbi s tradicionalnim pristupom korištenja document.createElement().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6CCA476-5BA2-0381-EDE5-08C1445073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70598" y="2960972"/>
            <a:ext cx="4200525" cy="264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05796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4D10A4-B727-8C1B-02A6-F5BB469FBB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BE3EA19-80E8-2DA6-2225-FA1BF46B7F34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ROUTER</a:t>
            </a:r>
            <a:endParaRPr lang="hr-H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CAF5B5-7F25-2319-7314-AB42D5413307}"/>
              </a:ext>
            </a:extLst>
          </p:cNvPr>
          <p:cNvSpPr txBox="1"/>
          <p:nvPr/>
        </p:nvSpPr>
        <p:spPr>
          <a:xfrm>
            <a:off x="990600" y="3936832"/>
            <a:ext cx="938146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/>
              <a:t>- </a:t>
            </a:r>
            <a:r>
              <a:rPr lang="hr-HR" b="1" dirty="0"/>
              <a:t>BrowserRouter:</a:t>
            </a:r>
            <a:r>
              <a:rPr lang="hr-HR" dirty="0"/>
              <a:t> Omotač koji omogućuje korištenje HTML5 history API-ja za navigaciju</a:t>
            </a:r>
            <a:br>
              <a:rPr lang="en-US" dirty="0"/>
            </a:br>
            <a:r>
              <a:rPr lang="en-US" dirty="0"/>
              <a:t>- </a:t>
            </a:r>
            <a:r>
              <a:rPr lang="hr-HR" b="1" dirty="0"/>
              <a:t>Routes/Route:</a:t>
            </a:r>
            <a:r>
              <a:rPr lang="hr-HR" dirty="0"/>
              <a:t> Koristi se za definiranje ruta i komponenti koje se renderiraju za određene URL adrese</a:t>
            </a:r>
            <a:br>
              <a:rPr lang="en-US" dirty="0"/>
            </a:br>
            <a:r>
              <a:rPr lang="en-US" dirty="0"/>
              <a:t>- </a:t>
            </a:r>
            <a:r>
              <a:rPr lang="hr-HR" b="1" dirty="0"/>
              <a:t>Link:</a:t>
            </a:r>
            <a:r>
              <a:rPr lang="hr-HR" dirty="0"/>
              <a:t> Zamjena za standardni </a:t>
            </a:r>
            <a:r>
              <a:rPr lang="en-US" dirty="0"/>
              <a:t> &lt;a&gt; </a:t>
            </a:r>
            <a:r>
              <a:rPr lang="hr-HR" dirty="0"/>
              <a:t>tag za navigaciju unutar aplikacije bez osvježavanja stranice.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1E7063A-D940-113A-0CF5-5F03008195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771" y="1522980"/>
            <a:ext cx="2953979" cy="1906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5047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C8E057-4C26-2A99-A7F3-B96C9BCDA1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DFB74-B431-390B-4530-7AFF833008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676276"/>
          </a:xfrm>
        </p:spPr>
        <p:txBody>
          <a:bodyPr/>
          <a:lstStyle/>
          <a:p>
            <a:r>
              <a:rPr lang="en-US" dirty="0"/>
              <a:t>VJE</a:t>
            </a:r>
            <a:r>
              <a:rPr lang="hr-HR" dirty="0"/>
              <a:t>ž</a:t>
            </a:r>
            <a:r>
              <a:rPr lang="en-US" dirty="0" err="1"/>
              <a:t>ba</a:t>
            </a:r>
            <a:endParaRPr lang="hr-H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48BBBDC-7805-3932-42F5-49FF93A86D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752600"/>
            <a:ext cx="3932237" cy="4711700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hr-HR" sz="1600" b="1" dirty="0"/>
              <a:t>Dodajte dodatnu stranicu:</a:t>
            </a:r>
            <a:r>
              <a:rPr lang="hr-HR" sz="1600" dirty="0"/>
              <a:t> Kreirajte novu komponentu, npr.</a:t>
            </a:r>
            <a:r>
              <a:rPr lang="en-US" sz="1600" dirty="0"/>
              <a:t> </a:t>
            </a:r>
            <a:r>
              <a:rPr lang="en-US" sz="1600" dirty="0" err="1"/>
              <a:t>Services.jsx</a:t>
            </a:r>
            <a:r>
              <a:rPr lang="en-US" sz="1600" dirty="0"/>
              <a:t> </a:t>
            </a:r>
            <a:r>
              <a:rPr lang="pl-PL" dirty="0"/>
              <a:t>i dodajte rutu za nju.</a:t>
            </a:r>
            <a:endParaRPr lang="hr-HR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019EBB-ACD0-4629-DA7C-04A455223E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9607" y="2353135"/>
            <a:ext cx="1981200" cy="126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9693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315203-4180-69A8-D4D8-5BB7257E43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05976DD-4149-E039-A978-91171A236911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LOKALNO INSTALIRANJE</a:t>
            </a:r>
            <a:endParaRPr lang="hr-H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8E36133-C715-F2A0-793F-89BD95BB7251}"/>
              </a:ext>
            </a:extLst>
          </p:cNvPr>
          <p:cNvSpPr txBox="1"/>
          <p:nvPr/>
        </p:nvSpPr>
        <p:spPr>
          <a:xfrm>
            <a:off x="990600" y="1352423"/>
            <a:ext cx="93814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</a:t>
            </a:r>
            <a:r>
              <a:rPr lang="en-US" dirty="0" err="1"/>
              <a:t>Upustva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google doc - https://docs.google.com/document/d/1TrILxSJhYKtB0-27JvE9_gCZ5uc_g2ZiCwqHR66E1cM/edit?usp=sharing</a:t>
            </a:r>
            <a:endParaRPr lang="hr-H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A68F66-BA93-A337-1A44-D63D3A0059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8279" y="2482531"/>
            <a:ext cx="2875442" cy="29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16436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D72707-6F05-C14A-2D00-0CC1984B4A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DBF7F2F-0C53-15A4-18D6-8001C128181F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</a:t>
            </a:r>
            <a:r>
              <a:rPr lang="en-US" dirty="0" err="1"/>
              <a:t>package.json</a:t>
            </a:r>
            <a:endParaRPr lang="hr-H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068B715-CC8B-44FD-9638-68C630B05C81}"/>
              </a:ext>
            </a:extLst>
          </p:cNvPr>
          <p:cNvSpPr txBox="1"/>
          <p:nvPr/>
        </p:nvSpPr>
        <p:spPr>
          <a:xfrm>
            <a:off x="990600" y="1352423"/>
            <a:ext cx="938146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P</a:t>
            </a:r>
            <a:r>
              <a:rPr lang="hr-HR" dirty="0"/>
              <a:t>opis svih ovisnosti (dependencies) i skripti (scripts) potrebnih za pokretanje, testiranje i buildanje aplikacije. Ova datoteka omogućuje alatima poput npm-a (Node Package Manager) da automatski instaliraju sve potrebne pakete i olakšava upravljanje projektom.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C04885D-4E8E-09B1-BB14-0D632026F9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3000375"/>
            <a:ext cx="1476375" cy="4286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29FEFED-D344-20D0-70A6-453F4FF175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5755" y="2905124"/>
            <a:ext cx="2695575" cy="5238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AA63134-6453-4D25-0F8C-52DFA1A03D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0600" y="3781371"/>
            <a:ext cx="4067175" cy="162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55179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32EE96-8352-B559-8E93-B90CBF5782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6FF8B79-F95F-2B5C-64FA-99F00510650F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</a:t>
            </a:r>
            <a:r>
              <a:rPr lang="en-US" dirty="0" err="1"/>
              <a:t>package.json</a:t>
            </a:r>
            <a:endParaRPr lang="hr-H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F17B171-21CF-BC46-2845-879B121DF9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1446264"/>
            <a:ext cx="2466975" cy="5143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519CDA3-93F4-097A-08A0-66939E883F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3925" y="2376027"/>
            <a:ext cx="2533650" cy="2476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A386AC4-C513-CE57-C4FC-A67F90C32E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3925" y="2829540"/>
            <a:ext cx="1495425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09989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790829E5-EBA7-C886-B214-68BC0C03E7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18954" y="929972"/>
            <a:ext cx="9144000" cy="1013780"/>
          </a:xfrm>
        </p:spPr>
        <p:txBody>
          <a:bodyPr/>
          <a:lstStyle/>
          <a:p>
            <a:pPr algn="ctr"/>
            <a:r>
              <a:rPr lang="en-US" dirty="0"/>
              <a:t>ZAVR</a:t>
            </a:r>
            <a:r>
              <a:rPr lang="hr-HR" dirty="0"/>
              <a:t>š</a:t>
            </a:r>
            <a:r>
              <a:rPr lang="en-US" dirty="0"/>
              <a:t>NA VJE</a:t>
            </a:r>
            <a:r>
              <a:rPr lang="hr-HR" dirty="0"/>
              <a:t>ž</a:t>
            </a:r>
            <a:r>
              <a:rPr lang="en-US" dirty="0" err="1"/>
              <a:t>ba</a:t>
            </a:r>
            <a:endParaRPr lang="hr-HR" dirty="0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5B54BBB0-24C3-34EA-BD12-D41BA8DAB9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1483" y="2213231"/>
            <a:ext cx="9144000" cy="1492216"/>
          </a:xfrm>
        </p:spPr>
        <p:txBody>
          <a:bodyPr>
            <a:noAutofit/>
          </a:bodyPr>
          <a:lstStyle/>
          <a:p>
            <a:r>
              <a:rPr lang="en-US" sz="1200" dirty="0"/>
              <a:t>Link - https://docs.google.com/document/d/1ZfTKb6A2HlamYXAGXTxDPfRBdQyZrbTcIpgXLMd4zP4/edit?usp=sharing</a:t>
            </a:r>
          </a:p>
        </p:txBody>
      </p:sp>
    </p:spTree>
    <p:extLst>
      <p:ext uri="{BB962C8B-B14F-4D97-AF65-F5344CB8AC3E}">
        <p14:creationId xmlns:p14="http://schemas.microsoft.com/office/powerpoint/2010/main" val="35334091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FE4482-1464-5E6F-601E-08FA6045B9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6923A25-DB01-B8D8-0812-1F30739056B5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JSX I BABEL</a:t>
            </a:r>
            <a:endParaRPr lang="hr-H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4EA68F-717C-CAC4-5412-114FEC16EB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1065" y="1057188"/>
            <a:ext cx="4095135" cy="2138977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9F024AFA-21FC-BBA3-EF0B-43B27183062B}"/>
              </a:ext>
            </a:extLst>
          </p:cNvPr>
          <p:cNvGrpSpPr/>
          <p:nvPr/>
        </p:nvGrpSpPr>
        <p:grpSpPr>
          <a:xfrm>
            <a:off x="1119648" y="1879964"/>
            <a:ext cx="1962150" cy="771525"/>
            <a:chOff x="1119648" y="1559373"/>
            <a:chExt cx="1962150" cy="771525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FD28A87-BB5E-6A5E-015C-DD65ED13675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19648" y="1559373"/>
              <a:ext cx="1752600" cy="43815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48CE5B28-5366-E6DF-00AD-961248E5EA1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19648" y="1997523"/>
              <a:ext cx="1962150" cy="333375"/>
            </a:xfrm>
            <a:prstGeom prst="rect">
              <a:avLst/>
            </a:prstGeom>
          </p:spPr>
        </p:pic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E85F0C5A-C198-902B-867B-C12C441C74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9648" y="2745147"/>
            <a:ext cx="1781175" cy="3429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FB6FDBC-B88E-2AED-A0DE-D29586F7C4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9648" y="3124917"/>
            <a:ext cx="4257675" cy="33337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7FA5781-BDAB-CD83-1BD9-3BCA74BBD7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19648" y="3819525"/>
            <a:ext cx="2933700" cy="78105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981567F-B142-B904-1500-D8CD86D48CE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48223" y="4775907"/>
            <a:ext cx="2876550" cy="40005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E4E4477-17BE-DD27-2782-63747B57B75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96000" y="4210050"/>
            <a:ext cx="5619750" cy="7239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34D2D546-AAFE-AD60-C088-0C58ABD367F8}"/>
              </a:ext>
            </a:extLst>
          </p:cNvPr>
          <p:cNvSpPr txBox="1"/>
          <p:nvPr/>
        </p:nvSpPr>
        <p:spPr>
          <a:xfrm>
            <a:off x="988449" y="1113736"/>
            <a:ext cx="579826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U JSX-u mogu se umetnuti samo izrazi (koji vraćaju vrijednost), a ne izjave (if, switch, itd.) </a:t>
            </a:r>
          </a:p>
        </p:txBody>
      </p:sp>
    </p:spTree>
    <p:extLst>
      <p:ext uri="{BB962C8B-B14F-4D97-AF65-F5344CB8AC3E}">
        <p14:creationId xmlns:p14="http://schemas.microsoft.com/office/powerpoint/2010/main" val="39395944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7526EB-C0FB-07EB-C443-6323774F25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EC9B66-326A-BECF-F544-C78128EA0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676276"/>
          </a:xfrm>
        </p:spPr>
        <p:txBody>
          <a:bodyPr/>
          <a:lstStyle/>
          <a:p>
            <a:r>
              <a:rPr lang="en-US" dirty="0"/>
              <a:t>VJE</a:t>
            </a:r>
            <a:r>
              <a:rPr lang="hr-HR" dirty="0"/>
              <a:t>ž</a:t>
            </a:r>
            <a:r>
              <a:rPr lang="en-US" dirty="0" err="1"/>
              <a:t>ba</a:t>
            </a:r>
            <a:endParaRPr lang="hr-H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58EDB9B-97BE-72CA-902E-1A81A05CED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752600"/>
            <a:ext cx="3932237" cy="4711700"/>
          </a:xfrm>
        </p:spPr>
        <p:txBody>
          <a:bodyPr>
            <a:normAutofit fontScale="77500" lnSpcReduction="20000"/>
          </a:bodyPr>
          <a:lstStyle/>
          <a:p>
            <a:pPr>
              <a:buNone/>
            </a:pPr>
            <a:r>
              <a:rPr lang="hr-HR" b="1" dirty="0"/>
              <a:t>Zadatak: Kreiranje React aplikacije s dinamičkim sadržajem</a:t>
            </a:r>
            <a:endParaRPr lang="en-US" b="1" dirty="0"/>
          </a:p>
          <a:p>
            <a:r>
              <a:rPr lang="hr-HR" b="1" dirty="0"/>
              <a:t>Postavi osnovnu strukturu aplikacije</a:t>
            </a:r>
            <a:endParaRPr lang="en-US" b="1" dirty="0"/>
          </a:p>
          <a:p>
            <a:r>
              <a:rPr lang="hr-HR" dirty="0">
                <a:solidFill>
                  <a:schemeClr val="bg1"/>
                </a:solidFill>
              </a:rPr>
              <a:t>U datoteci index.js</a:t>
            </a:r>
            <a:r>
              <a:rPr lang="en-US" dirty="0">
                <a:solidFill>
                  <a:schemeClr val="bg1"/>
                </a:solidFill>
              </a:rPr>
              <a:t>x</a:t>
            </a:r>
            <a:r>
              <a:rPr lang="hr-HR" dirty="0">
                <a:solidFill>
                  <a:schemeClr val="bg1"/>
                </a:solidFill>
              </a:rPr>
              <a:t> importaj module React i ReactDOM</a:t>
            </a:r>
            <a:r>
              <a:rPr lang="en-US" dirty="0">
                <a:solidFill>
                  <a:schemeClr val="bg1"/>
                </a:solidFill>
              </a:rPr>
              <a:t> I App.js</a:t>
            </a:r>
            <a:endParaRPr lang="hr-HR" dirty="0">
              <a:solidFill>
                <a:schemeClr val="bg1"/>
              </a:solidFill>
            </a:endParaRPr>
          </a:p>
          <a:p>
            <a:pPr>
              <a:buFont typeface="+mj-lt"/>
              <a:buAutoNum type="arabicPeriod"/>
            </a:pPr>
            <a:r>
              <a:rPr lang="hr-HR" b="1" dirty="0"/>
              <a:t>Kreiraj JSX kod koji će se prikazivati</a:t>
            </a:r>
            <a:r>
              <a:rPr lang="en-US" b="1" dirty="0"/>
              <a:t> text </a:t>
            </a:r>
            <a:r>
              <a:rPr lang="en-US" b="1" dirty="0" err="1"/>
              <a:t>sa</a:t>
            </a:r>
            <a:r>
              <a:rPr lang="en-US" b="1" dirty="0"/>
              <a:t> </a:t>
            </a:r>
            <a:r>
              <a:rPr lang="en-US" b="1" dirty="0" err="1"/>
              <a:t>slike</a:t>
            </a:r>
            <a:br>
              <a:rPr lang="en-US" b="1" dirty="0">
                <a:solidFill>
                  <a:schemeClr val="tx1"/>
                </a:solidFill>
              </a:rPr>
            </a:br>
            <a:br>
              <a:rPr lang="en-US" b="1" dirty="0">
                <a:solidFill>
                  <a:schemeClr val="tx1"/>
                </a:solidFill>
              </a:rPr>
            </a:br>
            <a:r>
              <a:rPr lang="hr-HR" dirty="0">
                <a:solidFill>
                  <a:schemeClr val="bg1"/>
                </a:solidFill>
              </a:rPr>
              <a:t>U metodi za prikazivanje (renderiranje), omotaj sve HTML elemente unutar jednog div elementa.</a:t>
            </a:r>
            <a:br>
              <a:rPr lang="en-US" dirty="0">
                <a:solidFill>
                  <a:schemeClr val="bg1"/>
                </a:solidFill>
              </a:rPr>
            </a:br>
            <a:br>
              <a:rPr lang="en-US" dirty="0">
                <a:solidFill>
                  <a:schemeClr val="bg1"/>
                </a:solidFill>
              </a:rPr>
            </a:br>
            <a:r>
              <a:rPr lang="hr-HR" dirty="0">
                <a:solidFill>
                  <a:schemeClr val="bg1"/>
                </a:solidFill>
              </a:rPr>
              <a:t>Kreiraj dva HTML paragrafa:</a:t>
            </a:r>
            <a:br>
              <a:rPr lang="en-US" dirty="0"/>
            </a:br>
            <a:br>
              <a:rPr lang="en-US" dirty="0"/>
            </a:br>
            <a:r>
              <a:rPr lang="hr-HR" dirty="0">
                <a:solidFill>
                  <a:schemeClr val="bg1"/>
                </a:solidFill>
              </a:rPr>
              <a:t>Prvi paragraf treba sadržavati tekst "Created by ..." te umetnuti ime autora preko varijable.</a:t>
            </a:r>
            <a:br>
              <a:rPr lang="en-US" dirty="0">
                <a:solidFill>
                  <a:schemeClr val="bg1"/>
                </a:solidFill>
              </a:rPr>
            </a:br>
            <a:br>
              <a:rPr lang="en-US" dirty="0">
                <a:solidFill>
                  <a:schemeClr val="bg1"/>
                </a:solidFill>
              </a:rPr>
            </a:br>
            <a:r>
              <a:rPr lang="hr-HR" dirty="0">
                <a:solidFill>
                  <a:schemeClr val="bg1"/>
                </a:solidFill>
              </a:rPr>
              <a:t>Drugi paragraf treba sadržavati tekst "Copyright ©" te dinamički prikazati trenutačnu godinu.</a:t>
            </a:r>
            <a:br>
              <a:rPr lang="en-US" dirty="0">
                <a:solidFill>
                  <a:schemeClr val="bg1"/>
                </a:solidFill>
              </a:rPr>
            </a:br>
            <a:br>
              <a:rPr lang="en-US" dirty="0">
                <a:solidFill>
                  <a:schemeClr val="bg1"/>
                </a:solidFill>
              </a:rPr>
            </a:br>
            <a:r>
              <a:rPr lang="hr-HR" dirty="0">
                <a:solidFill>
                  <a:schemeClr val="bg1"/>
                </a:solidFill>
              </a:rPr>
              <a:t>Umetni dinamički sadržaj pomoću JavaScript izraza:</a:t>
            </a:r>
            <a:br>
              <a:rPr lang="en-US" dirty="0">
                <a:solidFill>
                  <a:schemeClr val="bg1"/>
                </a:solidFill>
              </a:rPr>
            </a:br>
            <a:br>
              <a:rPr lang="en-US" dirty="0">
                <a:solidFill>
                  <a:schemeClr val="bg1"/>
                </a:solidFill>
              </a:rPr>
            </a:br>
            <a:r>
              <a:rPr lang="hr-HR" dirty="0">
                <a:solidFill>
                  <a:schemeClr val="bg1"/>
                </a:solidFill>
              </a:rPr>
              <a:t>Definiraj varijablu koja sadrži tvoje ime.</a:t>
            </a:r>
            <a:br>
              <a:rPr lang="en-US" dirty="0">
                <a:solidFill>
                  <a:schemeClr val="bg1"/>
                </a:solidFill>
              </a:rPr>
            </a:br>
            <a:br>
              <a:rPr lang="en-US" dirty="0">
                <a:solidFill>
                  <a:schemeClr val="bg1"/>
                </a:solidFill>
              </a:rPr>
            </a:br>
            <a:r>
              <a:rPr lang="hr-HR" dirty="0">
                <a:solidFill>
                  <a:schemeClr val="bg1"/>
                </a:solidFill>
              </a:rPr>
              <a:t>Kreiraj novi objekt tipa Date i pomoću odgovarajuće metode dohvati trenutačnu godinu.</a:t>
            </a:r>
            <a:br>
              <a:rPr lang="hr-HR" dirty="0">
                <a:solidFill>
                  <a:schemeClr val="bg1"/>
                </a:solidFill>
              </a:rPr>
            </a:br>
            <a:r>
              <a:rPr lang="hr-HR" i="1" dirty="0">
                <a:solidFill>
                  <a:schemeClr val="bg1"/>
                </a:solidFill>
              </a:rPr>
              <a:t>Napomena</a:t>
            </a:r>
            <a:br>
              <a:rPr lang="en-US" i="1" dirty="0">
                <a:solidFill>
                  <a:schemeClr val="bg1"/>
                </a:solidFill>
              </a:rPr>
            </a:br>
            <a:br>
              <a:rPr lang="en-US" i="1" dirty="0">
                <a:solidFill>
                  <a:schemeClr val="bg1"/>
                </a:solidFill>
              </a:rPr>
            </a:br>
            <a:r>
              <a:rPr lang="hr-HR" b="1" dirty="0"/>
              <a:t>Prikaži sadržaj u DOM-u</a:t>
            </a:r>
            <a:endParaRPr lang="hr-H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1D2E107-AF25-9C0E-6EA3-54FE794D1E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9604" y="2724150"/>
            <a:ext cx="1428750" cy="70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5241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D4755A-8E77-1AB7-0F0A-5FF69DCF76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AA5CB1F-8C9E-DC34-23FF-1D029477EB9E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STYLING</a:t>
            </a:r>
            <a:endParaRPr lang="hr-H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CFB4C6-4D39-08A7-4A82-AEF3310AEAA1}"/>
              </a:ext>
            </a:extLst>
          </p:cNvPr>
          <p:cNvSpPr txBox="1"/>
          <p:nvPr/>
        </p:nvSpPr>
        <p:spPr>
          <a:xfrm>
            <a:off x="1120877" y="1397675"/>
            <a:ext cx="4527755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</a:t>
            </a:r>
            <a:r>
              <a:rPr lang="hr-HR" b="1" dirty="0"/>
              <a:t>Atributi s više riječi moraju biti napisani u camelCase notaciji</a:t>
            </a:r>
            <a:br>
              <a:rPr lang="en-US" b="1" dirty="0"/>
            </a:br>
            <a:endParaRPr lang="hr-HR" dirty="0"/>
          </a:p>
          <a:p>
            <a:pPr>
              <a:buFont typeface="Arial" panose="020B0604020202020204" pitchFamily="34" charset="0"/>
              <a:buChar char="•"/>
            </a:pPr>
            <a:r>
              <a:rPr lang="hr-HR" dirty="0"/>
              <a:t>Primjeri: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r-HR" b="1" dirty="0"/>
              <a:t>contentEditable</a:t>
            </a:r>
            <a:r>
              <a:rPr lang="hr-HR" dirty="0"/>
              <a:t> umjesto </a:t>
            </a:r>
            <a:r>
              <a:rPr lang="hr-HR" b="1" dirty="0"/>
              <a:t>contenteditable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r-HR" b="1" dirty="0"/>
              <a:t>spellCheck</a:t>
            </a:r>
            <a:r>
              <a:rPr lang="hr-HR" dirty="0"/>
              <a:t> umjesto spellcheck</a:t>
            </a:r>
          </a:p>
          <a:p>
            <a:r>
              <a:rPr lang="hr-HR" dirty="0"/>
              <a:t>Korištenje ispravnih notacija omogućuje da React pravilno interpretira vrijednosti.</a:t>
            </a:r>
          </a:p>
          <a:p>
            <a:pPr>
              <a:buNone/>
            </a:pPr>
            <a:endParaRPr lang="hr-H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355C10-0155-E4E5-CF46-BC558C6C46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45361"/>
            <a:ext cx="2971800" cy="5143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39BE5CA-68A5-AC87-B0EB-079F0C8F58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507859"/>
            <a:ext cx="3143250" cy="3238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886A2A0-1603-B99F-195E-F9D26845E1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5037" y="2671762"/>
            <a:ext cx="3133725" cy="50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5599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5DBFCA-E572-3247-6B77-16D845DDAE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8721E9-A4FC-C1FD-F3A7-270EFA3795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676276"/>
          </a:xfrm>
        </p:spPr>
        <p:txBody>
          <a:bodyPr/>
          <a:lstStyle/>
          <a:p>
            <a:r>
              <a:rPr lang="en-US" dirty="0"/>
              <a:t>VJE</a:t>
            </a:r>
            <a:r>
              <a:rPr lang="hr-HR" dirty="0"/>
              <a:t>ž</a:t>
            </a:r>
            <a:r>
              <a:rPr lang="en-US" dirty="0" err="1"/>
              <a:t>ba</a:t>
            </a:r>
            <a:endParaRPr lang="hr-H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192F42C-810D-2414-CCF0-5D5378EEA3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752600"/>
            <a:ext cx="3932237" cy="47117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hr-HR" b="1" dirty="0"/>
              <a:t>Kreiranje strukture za slike</a:t>
            </a:r>
            <a:endParaRPr lang="hr-HR" dirty="0"/>
          </a:p>
          <a:p>
            <a:pPr>
              <a:buFont typeface="+mj-lt"/>
              <a:buAutoNum type="arabicPeriod"/>
            </a:pPr>
            <a:r>
              <a:rPr lang="hr-HR" dirty="0"/>
              <a:t>Kreirajte tri slike unutar omotačkog elementa (primjerice, wrapper).</a:t>
            </a:r>
          </a:p>
          <a:p>
            <a:pPr>
              <a:buFont typeface="+mj-lt"/>
              <a:buAutoNum type="arabicPeriod"/>
            </a:pPr>
            <a:r>
              <a:rPr lang="hr-HR" dirty="0"/>
              <a:t>Preuzmite URL-ove za slike s Google Image </a:t>
            </a:r>
            <a:r>
              <a:rPr lang="en-US" dirty="0"/>
              <a:t>(</a:t>
            </a:r>
            <a:r>
              <a:rPr lang="en-US" dirty="0" err="1"/>
              <a:t>ili</a:t>
            </a:r>
            <a:r>
              <a:rPr lang="en-US" dirty="0"/>
              <a:t> lorem-pic) </a:t>
            </a:r>
            <a:r>
              <a:rPr lang="hr-HR" dirty="0"/>
              <a:t>pretrage te ih postavite kao vrijednosti atributa izvora.</a:t>
            </a:r>
          </a:p>
          <a:p>
            <a:pPr>
              <a:buFont typeface="+mj-lt"/>
              <a:buAutoNum type="arabicPeriod"/>
            </a:pPr>
            <a:r>
              <a:rPr lang="hr-HR" dirty="0"/>
              <a:t>U CSS datoteci definirajte klasu (primjerice, food-img) koja postavlja visinu i širinu slike na 100px.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021910-AF6F-3085-A630-3BA26906AE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6771" y="2510145"/>
            <a:ext cx="3581400" cy="124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7729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INNO2MARE">
      <a:dk1>
        <a:srgbClr val="69ACED"/>
      </a:dk1>
      <a:lt1>
        <a:srgbClr val="FFFFFF"/>
      </a:lt1>
      <a:dk2>
        <a:srgbClr val="0B3A68"/>
      </a:dk2>
      <a:lt2>
        <a:srgbClr val="F4F3F3"/>
      </a:lt2>
      <a:accent1>
        <a:srgbClr val="0B3A68"/>
      </a:accent1>
      <a:accent2>
        <a:srgbClr val="11579C"/>
      </a:accent2>
      <a:accent3>
        <a:srgbClr val="69ACED"/>
      </a:accent3>
      <a:accent4>
        <a:srgbClr val="9BC7F3"/>
      </a:accent4>
      <a:accent5>
        <a:srgbClr val="CDE3F9"/>
      </a:accent5>
      <a:accent6>
        <a:srgbClr val="B2BCD6"/>
      </a:accent6>
      <a:hlink>
        <a:srgbClr val="FFFF00"/>
      </a:hlink>
      <a:folHlink>
        <a:srgbClr val="FFFF00"/>
      </a:folHlink>
    </a:clrScheme>
    <a:fontScheme name="Po meri 2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4F55D9EF0BF0A44B819E681FCAC00B7" ma:contentTypeVersion="12" ma:contentTypeDescription="Create a new document." ma:contentTypeScope="" ma:versionID="068ce121a7a7a0aebcb89dd601c4f0a2">
  <xsd:schema xmlns:xsd="http://www.w3.org/2001/XMLSchema" xmlns:xs="http://www.w3.org/2001/XMLSchema" xmlns:p="http://schemas.microsoft.com/office/2006/metadata/properties" xmlns:ns2="40806f44-bc4a-4ea4-b660-c6da93f8f179" xmlns:ns3="758d0d8f-b783-4c78-ab73-9740c97b97cf" targetNamespace="http://schemas.microsoft.com/office/2006/metadata/properties" ma:root="true" ma:fieldsID="67c58e6c5c8ea9af0822acd84d25e1a2" ns2:_="" ns3:_="">
    <xsd:import namespace="40806f44-bc4a-4ea4-b660-c6da93f8f179"/>
    <xsd:import namespace="758d0d8f-b783-4c78-ab73-9740c97b97c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0806f44-bc4a-4ea4-b660-c6da93f8f17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b5c7bf33-a257-4e00-9403-561934745116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58d0d8f-b783-4c78-ab73-9740c97b97cf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4" nillable="true" ma:displayName="Taxonomy Catch All Column" ma:hidden="true" ma:list="{98d7a4de-20ce-488f-a6bb-d6c189e71f40}" ma:internalName="TaxCatchAll" ma:showField="CatchAllData" ma:web="758d0d8f-b783-4c78-ab73-9740c97b97c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40806f44-bc4a-4ea4-b660-c6da93f8f179">
      <Terms xmlns="http://schemas.microsoft.com/office/infopath/2007/PartnerControls"/>
    </lcf76f155ced4ddcb4097134ff3c332f>
    <TaxCatchAll xmlns="758d0d8f-b783-4c78-ab73-9740c97b97cf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E6AED0F-96FF-4C7F-8AC9-672C91BFCDF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0806f44-bc4a-4ea4-b660-c6da93f8f179"/>
    <ds:schemaRef ds:uri="758d0d8f-b783-4c78-ab73-9740c97b97c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1E72F81-8533-461E-8E71-A6D77294CFEF}">
  <ds:schemaRefs>
    <ds:schemaRef ds:uri="http://purl.org/dc/elements/1.1/"/>
    <ds:schemaRef ds:uri="http://www.w3.org/XML/1998/namespace"/>
    <ds:schemaRef ds:uri="http://purl.org/dc/terms/"/>
    <ds:schemaRef ds:uri="http://schemas.microsoft.com/office/2006/documentManagement/types"/>
    <ds:schemaRef ds:uri="40806f44-bc4a-4ea4-b660-c6da93f8f179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758d0d8f-b783-4c78-ab73-9740c97b97cf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46915D30-CAA6-465E-907F-1770D4E3B01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7874</TotalTime>
  <Words>3812</Words>
  <Application>Microsoft Office PowerPoint</Application>
  <PresentationFormat>Widescreen</PresentationFormat>
  <Paragraphs>387</Paragraphs>
  <Slides>55</Slides>
  <Notes>54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2" baseType="lpstr">
      <vt:lpstr>Arial</vt:lpstr>
      <vt:lpstr>Calibri</vt:lpstr>
      <vt:lpstr>Consolas</vt:lpstr>
      <vt:lpstr>Open Sans</vt:lpstr>
      <vt:lpstr>Open Sans Semibold</vt:lpstr>
      <vt:lpstr>Wingdings</vt:lpstr>
      <vt:lpstr>Office Theme</vt:lpstr>
      <vt:lpstr>Uvod u REACT</vt:lpstr>
      <vt:lpstr>PowerPoint Presentation</vt:lpstr>
      <vt:lpstr>PowerPoint Presentation</vt:lpstr>
      <vt:lpstr>VJEžba</vt:lpstr>
      <vt:lpstr>PowerPoint Presentation</vt:lpstr>
      <vt:lpstr>PowerPoint Presentation</vt:lpstr>
      <vt:lpstr>VJEžba</vt:lpstr>
      <vt:lpstr>PowerPoint Presentation</vt:lpstr>
      <vt:lpstr>VJEžba</vt:lpstr>
      <vt:lpstr>PowerPoint Presentation</vt:lpstr>
      <vt:lpstr>VJEžba</vt:lpstr>
      <vt:lpstr>PowerPoint Presentation</vt:lpstr>
      <vt:lpstr>VJEžba</vt:lpstr>
      <vt:lpstr>PowerPoint Presentation</vt:lpstr>
      <vt:lpstr>PowerPoint Presentation</vt:lpstr>
      <vt:lpstr>VJEžba</vt:lpstr>
      <vt:lpstr>PowerPoint Presentation</vt:lpstr>
      <vt:lpstr>PowerPoint Presentation</vt:lpstr>
      <vt:lpstr>VJEžba</vt:lpstr>
      <vt:lpstr>PowerPoint Presentation</vt:lpstr>
      <vt:lpstr>PowerPoint Presentation</vt:lpstr>
      <vt:lpstr>VJEžba</vt:lpstr>
      <vt:lpstr>PowerPoint Presentation</vt:lpstr>
      <vt:lpstr>PowerPoint Presentation</vt:lpstr>
      <vt:lpstr>PowerPoint Presentation</vt:lpstr>
      <vt:lpstr>VJEžba</vt:lpstr>
      <vt:lpstr>VJEžba</vt:lpstr>
      <vt:lpstr>PowerPoint Presentation</vt:lpstr>
      <vt:lpstr>VJEžba</vt:lpstr>
      <vt:lpstr>PowerPoint Presentation</vt:lpstr>
      <vt:lpstr>PowerPoint Presentation</vt:lpstr>
      <vt:lpstr>VJEžba</vt:lpstr>
      <vt:lpstr>VJEžba</vt:lpstr>
      <vt:lpstr>PowerPoint Presentation</vt:lpstr>
      <vt:lpstr>PowerPoint Presentation</vt:lpstr>
      <vt:lpstr>VJEžba</vt:lpstr>
      <vt:lpstr>PowerPoint Presentation</vt:lpstr>
      <vt:lpstr>VJEžba</vt:lpstr>
      <vt:lpstr>PowerPoint Presentation</vt:lpstr>
      <vt:lpstr>VJEžba</vt:lpstr>
      <vt:lpstr>VJEžba</vt:lpstr>
      <vt:lpstr>PowerPoint Presentation</vt:lpstr>
      <vt:lpstr>VJEžba</vt:lpstr>
      <vt:lpstr>PowerPoint Presentation</vt:lpstr>
      <vt:lpstr>PowerPoint Presentation</vt:lpstr>
      <vt:lpstr>VJEžba</vt:lpstr>
      <vt:lpstr>PowerPoint Presentation</vt:lpstr>
      <vt:lpstr>PowerPoint Presentation</vt:lpstr>
      <vt:lpstr>PowerPoint Presentation</vt:lpstr>
      <vt:lpstr>PowerPoint Presentation</vt:lpstr>
      <vt:lpstr>VJEžba</vt:lpstr>
      <vt:lpstr>PowerPoint Presentation</vt:lpstr>
      <vt:lpstr>PowerPoint Presentation</vt:lpstr>
      <vt:lpstr>PowerPoint Presentation</vt:lpstr>
      <vt:lpstr>ZAVRšNA VJEžba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creator>Microsoft Office User</dc:creator>
  <cp:lastModifiedBy>Dino Duvnjak</cp:lastModifiedBy>
  <cp:revision>290</cp:revision>
  <dcterms:created xsi:type="dcterms:W3CDTF">2021-08-14T09:32:24Z</dcterms:created>
  <dcterms:modified xsi:type="dcterms:W3CDTF">2025-05-25T07:02:54Z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0x010100E4F55D9EF0BF0A44B819E681FCAC00B7</vt:lpwstr>
  </property>
</Properties>
</file>